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2" r:id="rId5"/>
    <p:sldId id="271" r:id="rId6"/>
    <p:sldId id="270" r:id="rId7"/>
    <p:sldId id="269" r:id="rId8"/>
    <p:sldId id="268" r:id="rId9"/>
    <p:sldId id="267" r:id="rId10"/>
    <p:sldId id="266" r:id="rId11"/>
    <p:sldId id="265" r:id="rId12"/>
    <p:sldId id="264" r:id="rId13"/>
    <p:sldId id="263" r:id="rId14"/>
    <p:sldId id="262" r:id="rId15"/>
    <p:sldId id="261" r:id="rId16"/>
    <p:sldId id="259" r:id="rId17"/>
    <p:sldId id="279" r:id="rId18"/>
    <p:sldId id="260" r:id="rId19"/>
    <p:sldId id="278" r:id="rId20"/>
    <p:sldId id="277" r:id="rId21"/>
    <p:sldId id="276" r:id="rId22"/>
    <p:sldId id="275" r:id="rId23"/>
    <p:sldId id="274" r:id="rId24"/>
    <p:sldId id="258" r:id="rId25"/>
    <p:sldId id="288" r:id="rId26"/>
    <p:sldId id="280" r:id="rId27"/>
    <p:sldId id="287" r:id="rId28"/>
    <p:sldId id="290" r:id="rId29"/>
    <p:sldId id="289" r:id="rId30"/>
    <p:sldId id="286" r:id="rId31"/>
    <p:sldId id="285" r:id="rId32"/>
    <p:sldId id="284"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5753-085F-4E1D-91F2-504871A301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116BC-E49E-46C3-9928-C5BA106AF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3DF721-92C0-4239-8A59-2D21ACE8386E}"/>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9EEBF266-E608-4E16-8966-FCEB3D1F3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8E435-F19E-4ED1-A67F-9F4780B9C207}"/>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395221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2584-19B6-4D32-8C88-0C166DE90B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CCB60-0D6F-45D8-8CFC-B48C1147B9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CABBD-FF44-43E1-9D1C-EE338F32EA9D}"/>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210ADC41-4C77-4F69-8F42-394C4FD05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7D9-7A98-4F99-94D3-329A581548E2}"/>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232843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4A1598-8ACD-400C-B32D-B27758AA9F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A9521E-0A35-45C2-B855-A8035ACA0B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E8E58-820C-4F3E-ACB5-43F77D001DD1}"/>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052DDBA9-123D-4E66-9361-5F5A2D4C3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A6B24-FB6A-482D-AE60-A2D1796D2249}"/>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15250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7CAF-53B4-42F6-B1FE-013505E01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EEEB4-0C14-4BFD-A9CF-1C38BA0471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580B5-F3D8-475E-93FD-B05B5167FDD4}"/>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EE3F60D4-00D6-4F74-B768-013D2BAB7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53EDF-F2F3-4ED2-9B9A-418FA9821D41}"/>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201682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B96D-737D-4274-AAC4-E20410D9E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208124-238E-4094-9566-CBDFA1A7FE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343607-61A3-45DC-8FF3-2EA3B32B714E}"/>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E816E366-2C6E-4BE4-A22D-96841DB80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6F4B9-6D14-48FF-BCED-5AF90123CC0F}"/>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276964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777A5-AEA0-43C4-96F1-42A1FFDE28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23B2D-8F93-4AE3-9006-192A837A66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B4F5FE-8DA2-4617-9614-E57F51853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A88EC-6FB5-4FDF-BB87-63245C68EEB1}"/>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6" name="Footer Placeholder 5">
            <a:extLst>
              <a:ext uri="{FF2B5EF4-FFF2-40B4-BE49-F238E27FC236}">
                <a16:creationId xmlns:a16="http://schemas.microsoft.com/office/drawing/2014/main" id="{915E72BE-9B02-4643-AAFF-D590479B7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697FD-793F-4692-8026-7E8DD88C145C}"/>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425857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D600-622F-4D6E-B84B-05E146D84B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3DD8F-C845-4489-AE90-08C8AF2DC5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EDD8F-810B-40B3-BD36-A33B1A2D10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4F70C2-B45E-41AF-9545-81447E34B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CBCBE0-27C1-4F57-9CCD-1C254451CD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0CCC0B-9DB5-4872-BFD5-3151B1E29E25}"/>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8" name="Footer Placeholder 7">
            <a:extLst>
              <a:ext uri="{FF2B5EF4-FFF2-40B4-BE49-F238E27FC236}">
                <a16:creationId xmlns:a16="http://schemas.microsoft.com/office/drawing/2014/main" id="{C7555F08-5DF2-4B0E-A0CB-5EDB5F64E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B3B9C7-2E06-4B89-A864-AD21DCC775D9}"/>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36373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1F81-2593-42A3-BD41-AAE6C7AEC4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7C45F-C3FE-4E55-A25D-F402146CFE6B}"/>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4" name="Footer Placeholder 3">
            <a:extLst>
              <a:ext uri="{FF2B5EF4-FFF2-40B4-BE49-F238E27FC236}">
                <a16:creationId xmlns:a16="http://schemas.microsoft.com/office/drawing/2014/main" id="{49810C16-6EEC-49EE-9EED-1EDF4C3136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79D5C6-264C-408A-82BB-FC4D0EBE77D3}"/>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88306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2FAC8-CD59-4314-B79B-A012A625A1C0}"/>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3" name="Footer Placeholder 2">
            <a:extLst>
              <a:ext uri="{FF2B5EF4-FFF2-40B4-BE49-F238E27FC236}">
                <a16:creationId xmlns:a16="http://schemas.microsoft.com/office/drawing/2014/main" id="{0A04A2F1-04B9-4F8A-8AFC-E60D82A5C1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CC6D7-B5BC-4F8E-A2C7-6BF99462C8A4}"/>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375746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947E-A912-4CA7-82AC-525074D13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CBB2A3-1907-4617-A00D-F8724EBD5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34C4EC-09B3-43A8-A05A-F297BBAF8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C995C-D838-4FD2-BEEC-E1F45A22F94E}"/>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6" name="Footer Placeholder 5">
            <a:extLst>
              <a:ext uri="{FF2B5EF4-FFF2-40B4-BE49-F238E27FC236}">
                <a16:creationId xmlns:a16="http://schemas.microsoft.com/office/drawing/2014/main" id="{7084BC3D-D274-424B-A772-83717EDFC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78620-54DF-4337-89E6-26BE70604D81}"/>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1641955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FB31-E6B6-4A8D-8416-99DE12077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CA77B2-83AF-4EE7-8E24-62CB2EED2E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D0F414-B716-4B43-A0CD-F52C6BEDF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AF182-CCF6-4B3D-903A-EE5A2FA00D97}"/>
              </a:ext>
            </a:extLst>
          </p:cNvPr>
          <p:cNvSpPr>
            <a:spLocks noGrp="1"/>
          </p:cNvSpPr>
          <p:nvPr>
            <p:ph type="dt" sz="half" idx="10"/>
          </p:nvPr>
        </p:nvSpPr>
        <p:spPr/>
        <p:txBody>
          <a:bodyPr/>
          <a:lstStyle/>
          <a:p>
            <a:fld id="{812BC2C0-C2B8-4038-B632-AB7F05DAFA10}" type="datetimeFigureOut">
              <a:rPr lang="en-US" smtClean="0"/>
              <a:t>7/17/2020</a:t>
            </a:fld>
            <a:endParaRPr lang="en-US"/>
          </a:p>
        </p:txBody>
      </p:sp>
      <p:sp>
        <p:nvSpPr>
          <p:cNvPr id="6" name="Footer Placeholder 5">
            <a:extLst>
              <a:ext uri="{FF2B5EF4-FFF2-40B4-BE49-F238E27FC236}">
                <a16:creationId xmlns:a16="http://schemas.microsoft.com/office/drawing/2014/main" id="{C1B7355D-CDCA-4DA8-9C88-6899D7FFE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0B6E5-13C8-41C6-9A08-EE9220F2AFE6}"/>
              </a:ext>
            </a:extLst>
          </p:cNvPr>
          <p:cNvSpPr>
            <a:spLocks noGrp="1"/>
          </p:cNvSpPr>
          <p:nvPr>
            <p:ph type="sldNum" sz="quarter" idx="12"/>
          </p:nvPr>
        </p:nvSpPr>
        <p:spPr/>
        <p:txBody>
          <a:bodyPr/>
          <a:lstStyle/>
          <a:p>
            <a:fld id="{6E93FAD0-9C92-46CF-8E21-31E2F7181B36}" type="slidenum">
              <a:rPr lang="en-US" smtClean="0"/>
              <a:t>‹#›</a:t>
            </a:fld>
            <a:endParaRPr lang="en-US"/>
          </a:p>
        </p:txBody>
      </p:sp>
    </p:spTree>
    <p:extLst>
      <p:ext uri="{BB962C8B-B14F-4D97-AF65-F5344CB8AC3E}">
        <p14:creationId xmlns:p14="http://schemas.microsoft.com/office/powerpoint/2010/main" val="20700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BDDE93-CBC1-4F22-BAB7-A41EDF1D6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6F85C-E934-426E-B631-C5E0AA660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3E2115-AFD6-4AFF-9DC8-7650C2D5D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BC2C0-C2B8-4038-B632-AB7F05DAFA10}" type="datetimeFigureOut">
              <a:rPr lang="en-US" smtClean="0"/>
              <a:t>7/17/2020</a:t>
            </a:fld>
            <a:endParaRPr lang="en-US"/>
          </a:p>
        </p:txBody>
      </p:sp>
      <p:sp>
        <p:nvSpPr>
          <p:cNvPr id="5" name="Footer Placeholder 4">
            <a:extLst>
              <a:ext uri="{FF2B5EF4-FFF2-40B4-BE49-F238E27FC236}">
                <a16:creationId xmlns:a16="http://schemas.microsoft.com/office/drawing/2014/main" id="{08645C40-9FC7-40E8-9435-6E7CA86FD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711422-D113-4209-9160-64B00417B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3FAD0-9C92-46CF-8E21-31E2F7181B36}" type="slidenum">
              <a:rPr lang="en-US" smtClean="0"/>
              <a:t>‹#›</a:t>
            </a:fld>
            <a:endParaRPr lang="en-US"/>
          </a:p>
        </p:txBody>
      </p:sp>
    </p:spTree>
    <p:extLst>
      <p:ext uri="{BB962C8B-B14F-4D97-AF65-F5344CB8AC3E}">
        <p14:creationId xmlns:p14="http://schemas.microsoft.com/office/powerpoint/2010/main" val="67801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586008-99EF-48D1-9AE8-9A67092457B1}"/>
              </a:ext>
            </a:extLst>
          </p:cNvPr>
          <p:cNvPicPr>
            <a:picLocks noChangeAspect="1"/>
          </p:cNvPicPr>
          <p:nvPr/>
        </p:nvPicPr>
        <p:blipFill>
          <a:blip r:embed="rId2"/>
          <a:stretch>
            <a:fillRect/>
          </a:stretch>
        </p:blipFill>
        <p:spPr>
          <a:xfrm>
            <a:off x="2820630" y="108662"/>
            <a:ext cx="7071973" cy="2057578"/>
          </a:xfrm>
          <a:prstGeom prst="rect">
            <a:avLst/>
          </a:prstGeom>
        </p:spPr>
      </p:pic>
      <p:pic>
        <p:nvPicPr>
          <p:cNvPr id="5" name="Picture 4">
            <a:extLst>
              <a:ext uri="{FF2B5EF4-FFF2-40B4-BE49-F238E27FC236}">
                <a16:creationId xmlns:a16="http://schemas.microsoft.com/office/drawing/2014/main" id="{5C9FC0C0-11B5-4CCA-9230-321180B6E55F}"/>
              </a:ext>
            </a:extLst>
          </p:cNvPr>
          <p:cNvPicPr>
            <a:picLocks noChangeAspect="1"/>
          </p:cNvPicPr>
          <p:nvPr/>
        </p:nvPicPr>
        <p:blipFill>
          <a:blip r:embed="rId3"/>
          <a:stretch>
            <a:fillRect/>
          </a:stretch>
        </p:blipFill>
        <p:spPr>
          <a:xfrm>
            <a:off x="2111909" y="1825634"/>
            <a:ext cx="8489416" cy="4762913"/>
          </a:xfrm>
          <a:prstGeom prst="rect">
            <a:avLst/>
          </a:prstGeom>
        </p:spPr>
      </p:pic>
    </p:spTree>
    <p:extLst>
      <p:ext uri="{BB962C8B-B14F-4D97-AF65-F5344CB8AC3E}">
        <p14:creationId xmlns:p14="http://schemas.microsoft.com/office/powerpoint/2010/main" val="45117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FAB742-2AB6-47FE-AA83-D52A152045EE}"/>
              </a:ext>
            </a:extLst>
          </p:cNvPr>
          <p:cNvPicPr>
            <a:picLocks noChangeAspect="1"/>
          </p:cNvPicPr>
          <p:nvPr/>
        </p:nvPicPr>
        <p:blipFill>
          <a:blip r:embed="rId2"/>
          <a:stretch>
            <a:fillRect/>
          </a:stretch>
        </p:blipFill>
        <p:spPr>
          <a:xfrm>
            <a:off x="1366520" y="1056639"/>
            <a:ext cx="8925559" cy="5178125"/>
          </a:xfrm>
          <a:prstGeom prst="rect">
            <a:avLst/>
          </a:prstGeom>
        </p:spPr>
      </p:pic>
    </p:spTree>
    <p:extLst>
      <p:ext uri="{BB962C8B-B14F-4D97-AF65-F5344CB8AC3E}">
        <p14:creationId xmlns:p14="http://schemas.microsoft.com/office/powerpoint/2010/main" val="239074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FA965-79B3-4D67-B1FD-409DB106F006}"/>
              </a:ext>
            </a:extLst>
          </p:cNvPr>
          <p:cNvSpPr txBox="1"/>
          <p:nvPr/>
        </p:nvSpPr>
        <p:spPr>
          <a:xfrm>
            <a:off x="152400" y="3271520"/>
            <a:ext cx="11514434" cy="5909310"/>
          </a:xfrm>
          <a:prstGeom prst="rect">
            <a:avLst/>
          </a:prstGeom>
          <a:noFill/>
        </p:spPr>
        <p:txBody>
          <a:bodyPr wrap="none" rtlCol="0">
            <a:spAutoFit/>
          </a:bodyPr>
          <a:lstStyle/>
          <a:p>
            <a:r>
              <a:rPr lang="en-US" sz="1200" b="1" dirty="0">
                <a:effectLst/>
              </a:rPr>
              <a:t>AWS </a:t>
            </a:r>
            <a:r>
              <a:rPr lang="en-US" sz="1200" b="1" dirty="0" err="1">
                <a:effectLst/>
              </a:rPr>
              <a:t>CodeStar</a:t>
            </a:r>
            <a:r>
              <a:rPr lang="en-US" sz="1200" b="1" dirty="0">
                <a:effectLst/>
              </a:rPr>
              <a:t> </a:t>
            </a:r>
          </a:p>
          <a:p>
            <a:r>
              <a:rPr lang="en-US" sz="1200" dirty="0">
                <a:effectLst/>
              </a:rPr>
              <a:t>AWS </a:t>
            </a:r>
            <a:r>
              <a:rPr lang="en-US" sz="1200" dirty="0" err="1">
                <a:effectLst/>
              </a:rPr>
              <a:t>CodeStar</a:t>
            </a:r>
            <a:r>
              <a:rPr lang="en-US" sz="1200" dirty="0">
                <a:effectLst/>
              </a:rPr>
              <a:t> enables you to quickly develop, build, and deploy applications on AWS.</a:t>
            </a:r>
          </a:p>
          <a:p>
            <a:r>
              <a:rPr lang="en-US" sz="1200" dirty="0">
                <a:effectLst/>
              </a:rPr>
              <a:t> AWS </a:t>
            </a:r>
            <a:r>
              <a:rPr lang="en-US" sz="1200" dirty="0" err="1">
                <a:effectLst/>
              </a:rPr>
              <a:t>CodeStar</a:t>
            </a:r>
            <a:r>
              <a:rPr lang="en-US" sz="1200" dirty="0">
                <a:effectLst/>
              </a:rPr>
              <a:t> provides a unified user interface, enabling you to easily manage your software development activities in one place. </a:t>
            </a:r>
          </a:p>
          <a:p>
            <a:r>
              <a:rPr lang="en-US" sz="1200" dirty="0">
                <a:effectLst/>
              </a:rPr>
              <a:t>With AWS </a:t>
            </a:r>
            <a:r>
              <a:rPr lang="en-US" sz="1200" dirty="0" err="1">
                <a:effectLst/>
              </a:rPr>
              <a:t>CodeStar</a:t>
            </a:r>
            <a:r>
              <a:rPr lang="en-US" sz="1200" dirty="0">
                <a:effectLst/>
              </a:rPr>
              <a:t>, you can set up your entire continuous delivery toolchain in minutes, allowing you to start releasing code faster. AWS </a:t>
            </a:r>
            <a:r>
              <a:rPr lang="en-US" sz="1200" dirty="0" err="1">
                <a:effectLst/>
              </a:rPr>
              <a:t>CodeStar</a:t>
            </a:r>
            <a:r>
              <a:rPr lang="en-US" sz="1200" dirty="0">
                <a:effectLst/>
              </a:rPr>
              <a:t> makes it easy for your whole team </a:t>
            </a:r>
          </a:p>
          <a:p>
            <a:r>
              <a:rPr lang="en-US" sz="1200" dirty="0">
                <a:effectLst/>
              </a:rPr>
              <a:t>to work together securely, allowing you to easily manage access and add owners, contributors, and viewers to your projects. </a:t>
            </a:r>
          </a:p>
          <a:p>
            <a:endParaRPr lang="en-US" sz="1200" dirty="0"/>
          </a:p>
          <a:p>
            <a:r>
              <a:rPr lang="en-US" sz="1200" b="1" dirty="0">
                <a:effectLst/>
              </a:rPr>
              <a:t>AWS </a:t>
            </a:r>
            <a:r>
              <a:rPr lang="en-US" sz="1200" b="1" dirty="0" err="1">
                <a:effectLst/>
              </a:rPr>
              <a:t>CodePipeline</a:t>
            </a:r>
            <a:r>
              <a:rPr lang="en-US" sz="1200" b="1" dirty="0">
                <a:effectLst/>
              </a:rPr>
              <a:t> </a:t>
            </a:r>
          </a:p>
          <a:p>
            <a:r>
              <a:rPr lang="en-US" sz="1200" dirty="0">
                <a:effectLst/>
              </a:rPr>
              <a:t>Continuous delivery service for fast and reliable application updates. It allows you model and visualize your software release process. </a:t>
            </a:r>
          </a:p>
          <a:p>
            <a:r>
              <a:rPr lang="en-US" sz="1200" dirty="0">
                <a:effectLst/>
              </a:rPr>
              <a:t>Builds, tests, and deploys your code every time there is a code change. Integrates with third-party tools and AWS. </a:t>
            </a:r>
          </a:p>
          <a:p>
            <a:endParaRPr lang="en-US" sz="1200" dirty="0"/>
          </a:p>
          <a:p>
            <a:r>
              <a:rPr lang="en-US" sz="1200" b="1" dirty="0">
                <a:effectLst/>
              </a:rPr>
              <a:t>AWS </a:t>
            </a:r>
            <a:r>
              <a:rPr lang="en-US" sz="1200" b="1" dirty="0" err="1">
                <a:effectLst/>
              </a:rPr>
              <a:t>CodeCommit</a:t>
            </a:r>
            <a:endParaRPr lang="en-US" sz="1200" b="1" dirty="0">
              <a:effectLst/>
            </a:endParaRPr>
          </a:p>
          <a:p>
            <a:r>
              <a:rPr lang="en-US" sz="1200" dirty="0">
                <a:effectLst/>
              </a:rPr>
              <a:t> </a:t>
            </a:r>
            <a:r>
              <a:rPr lang="en-US" sz="1200" dirty="0" err="1">
                <a:effectLst/>
              </a:rPr>
              <a:t>CodeCommit</a:t>
            </a:r>
            <a:r>
              <a:rPr lang="en-US" sz="1200" dirty="0">
                <a:effectLst/>
              </a:rPr>
              <a:t> enables you to privately store and manage your assets (such as documents, source code, and binary files) in the cloud. AWS </a:t>
            </a:r>
            <a:r>
              <a:rPr lang="en-US" sz="1200" dirty="0" err="1">
                <a:effectLst/>
              </a:rPr>
              <a:t>CodeCommit</a:t>
            </a:r>
            <a:r>
              <a:rPr lang="en-US" sz="1200" dirty="0">
                <a:effectLst/>
              </a:rPr>
              <a:t> is a secure, highly scalable, </a:t>
            </a:r>
          </a:p>
          <a:p>
            <a:r>
              <a:rPr lang="en-US" sz="1200" dirty="0">
                <a:effectLst/>
              </a:rPr>
              <a:t>managed source control service that hosts private Git repositories.</a:t>
            </a:r>
          </a:p>
          <a:p>
            <a:endParaRPr lang="en-US" sz="1200" dirty="0"/>
          </a:p>
          <a:p>
            <a:r>
              <a:rPr lang="en-US" sz="1200" b="1" dirty="0">
                <a:effectLst/>
              </a:rPr>
              <a:t>AWS </a:t>
            </a:r>
            <a:r>
              <a:rPr lang="en-US" sz="1200" b="1" dirty="0" err="1">
                <a:effectLst/>
              </a:rPr>
              <a:t>CodeBuild</a:t>
            </a:r>
            <a:r>
              <a:rPr lang="en-US" sz="1200" b="1" dirty="0">
                <a:effectLst/>
              </a:rPr>
              <a:t> </a:t>
            </a:r>
          </a:p>
          <a:p>
            <a:r>
              <a:rPr lang="en-US" sz="1200" dirty="0" err="1">
                <a:effectLst/>
              </a:rPr>
              <a:t>CodeBuild</a:t>
            </a:r>
            <a:r>
              <a:rPr lang="en-US" sz="1200" dirty="0">
                <a:effectLst/>
              </a:rPr>
              <a:t> compiles source code, runs tests, and produces software packages that are ready to deploy. No need to manage build servers. </a:t>
            </a:r>
          </a:p>
          <a:p>
            <a:endParaRPr lang="en-US" sz="1200" dirty="0">
              <a:effectLst/>
            </a:endParaRPr>
          </a:p>
          <a:p>
            <a:r>
              <a:rPr lang="en-US" sz="1200" b="1" dirty="0">
                <a:effectLst/>
              </a:rPr>
              <a:t>AWS </a:t>
            </a:r>
            <a:r>
              <a:rPr lang="en-US" sz="1200" b="1" dirty="0" err="1">
                <a:effectLst/>
              </a:rPr>
              <a:t>CodeDeploy</a:t>
            </a:r>
            <a:r>
              <a:rPr lang="en-US" sz="1200" b="1" dirty="0">
                <a:effectLst/>
              </a:rPr>
              <a:t> </a:t>
            </a:r>
          </a:p>
          <a:p>
            <a:r>
              <a:rPr lang="en-US" sz="1200" dirty="0">
                <a:effectLst/>
              </a:rPr>
              <a:t>Automates code deployments to any instance. </a:t>
            </a:r>
          </a:p>
          <a:p>
            <a:r>
              <a:rPr lang="en-US" sz="1200" dirty="0">
                <a:effectLst/>
              </a:rPr>
              <a:t>Handles the complexity of updating your applications. Avoid downtime during application deployment. </a:t>
            </a:r>
          </a:p>
          <a:p>
            <a:r>
              <a:rPr lang="en-US" sz="1200" dirty="0">
                <a:effectLst/>
              </a:rPr>
              <a:t>Deploy to Amazon EC2 or on-premises servers, in any language and on any operating system. Integrates with third-party tools and AWS. </a:t>
            </a:r>
          </a:p>
          <a:p>
            <a:endParaRPr lang="en-US" sz="1200" dirty="0"/>
          </a:p>
          <a:p>
            <a:r>
              <a:rPr lang="en-US" sz="1200" b="1" dirty="0">
                <a:effectLst/>
              </a:rPr>
              <a:t>AWS X-Ray </a:t>
            </a:r>
          </a:p>
          <a:p>
            <a:r>
              <a:rPr lang="en-US" sz="1200" dirty="0">
                <a:effectLst/>
              </a:rPr>
              <a:t>AWS X-Ray helps developers analyze and debug production, distributed applications, such as those built using a microservices architecture. </a:t>
            </a:r>
          </a:p>
          <a:p>
            <a:r>
              <a:rPr lang="en-US" sz="1200" dirty="0">
                <a:effectLst/>
              </a:rPr>
              <a:t>With X-Ray, you can understand how your application and its underlying services are performing to identify and troubleshoot the root cause of performance issues and errors. </a:t>
            </a:r>
          </a:p>
          <a:p>
            <a:endParaRPr lang="en-US" sz="1200" dirty="0">
              <a:effectLst/>
            </a:endParaRPr>
          </a:p>
          <a:p>
            <a:r>
              <a:rPr lang="en-US" sz="1200" b="1" dirty="0">
                <a:effectLst/>
              </a:rPr>
              <a:t>Amazon CloudWatch </a:t>
            </a:r>
          </a:p>
          <a:p>
            <a:r>
              <a:rPr lang="en-US" sz="1200" dirty="0">
                <a:effectLst/>
              </a:rPr>
              <a:t>Gaining visibility across your distributed stack means correlating and visualizing metrics and logs to quickly pinpoint and resolve issues. </a:t>
            </a:r>
          </a:p>
          <a:p>
            <a:r>
              <a:rPr lang="en-US" sz="1200" dirty="0">
                <a:effectLst/>
              </a:rPr>
              <a:t>With Amazon CloudWatch, you can visualize key metrics like CPU utilization and memory.</a:t>
            </a:r>
          </a:p>
          <a:p>
            <a:endParaRPr lang="en-US" sz="1200" dirty="0">
              <a:effectLst/>
            </a:endParaRPr>
          </a:p>
          <a:p>
            <a:endParaRPr lang="en-US" dirty="0"/>
          </a:p>
        </p:txBody>
      </p:sp>
    </p:spTree>
    <p:extLst>
      <p:ext uri="{BB962C8B-B14F-4D97-AF65-F5344CB8AC3E}">
        <p14:creationId xmlns:p14="http://schemas.microsoft.com/office/powerpoint/2010/main" val="224689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99E3A3-82BE-4190-BD59-F80F5B4B8E97}"/>
              </a:ext>
            </a:extLst>
          </p:cNvPr>
          <p:cNvPicPr>
            <a:picLocks noChangeAspect="1"/>
          </p:cNvPicPr>
          <p:nvPr/>
        </p:nvPicPr>
        <p:blipFill>
          <a:blip r:embed="rId2"/>
          <a:stretch>
            <a:fillRect/>
          </a:stretch>
        </p:blipFill>
        <p:spPr>
          <a:xfrm>
            <a:off x="3592613" y="2274470"/>
            <a:ext cx="5006774" cy="2309060"/>
          </a:xfrm>
          <a:prstGeom prst="rect">
            <a:avLst/>
          </a:prstGeom>
        </p:spPr>
      </p:pic>
    </p:spTree>
    <p:extLst>
      <p:ext uri="{BB962C8B-B14F-4D97-AF65-F5344CB8AC3E}">
        <p14:creationId xmlns:p14="http://schemas.microsoft.com/office/powerpoint/2010/main" val="2984728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A191BD-7A52-413D-8AE1-A4863228B9DB}"/>
              </a:ext>
            </a:extLst>
          </p:cNvPr>
          <p:cNvPicPr>
            <a:picLocks noChangeAspect="1"/>
          </p:cNvPicPr>
          <p:nvPr/>
        </p:nvPicPr>
        <p:blipFill>
          <a:blip r:embed="rId2"/>
          <a:stretch>
            <a:fillRect/>
          </a:stretch>
        </p:blipFill>
        <p:spPr>
          <a:xfrm>
            <a:off x="1832240" y="140759"/>
            <a:ext cx="8527519" cy="4869602"/>
          </a:xfrm>
          <a:prstGeom prst="rect">
            <a:avLst/>
          </a:prstGeom>
        </p:spPr>
      </p:pic>
      <p:sp>
        <p:nvSpPr>
          <p:cNvPr id="3" name="TextBox 2">
            <a:extLst>
              <a:ext uri="{FF2B5EF4-FFF2-40B4-BE49-F238E27FC236}">
                <a16:creationId xmlns:a16="http://schemas.microsoft.com/office/drawing/2014/main" id="{68F74F99-E484-4EA4-908B-77FA758DC085}"/>
              </a:ext>
            </a:extLst>
          </p:cNvPr>
          <p:cNvSpPr txBox="1"/>
          <p:nvPr/>
        </p:nvSpPr>
        <p:spPr>
          <a:xfrm>
            <a:off x="548640" y="5239913"/>
            <a:ext cx="11496096" cy="1477328"/>
          </a:xfrm>
          <a:prstGeom prst="rect">
            <a:avLst/>
          </a:prstGeom>
          <a:noFill/>
        </p:spPr>
        <p:txBody>
          <a:bodyPr wrap="none" rtlCol="0">
            <a:spAutoFit/>
          </a:bodyPr>
          <a:lstStyle/>
          <a:p>
            <a:r>
              <a:rPr lang="en-US" sz="1200" dirty="0">
                <a:effectLst/>
              </a:rPr>
              <a:t>The idea behind blue/green is simple: </a:t>
            </a:r>
          </a:p>
          <a:p>
            <a:r>
              <a:rPr lang="en-US" sz="1200" dirty="0">
                <a:effectLst/>
              </a:rPr>
              <a:t>• Your blue environment is your existing production environment carrying live traffic. </a:t>
            </a:r>
          </a:p>
          <a:p>
            <a:r>
              <a:rPr lang="en-US" sz="1200" dirty="0">
                <a:effectLst/>
              </a:rPr>
              <a:t>• In parallel, you provision a green environment, which is identical to the blue environment other than the new version of your code. </a:t>
            </a:r>
          </a:p>
          <a:p>
            <a:r>
              <a:rPr lang="en-US" sz="1200" dirty="0">
                <a:effectLst/>
              </a:rPr>
              <a:t> When it’s time to deploy, you route production traffic from the blue environment to the green. </a:t>
            </a:r>
          </a:p>
          <a:p>
            <a:r>
              <a:rPr lang="en-US" sz="1200" dirty="0">
                <a:effectLst/>
              </a:rPr>
              <a:t>If you encounter any issues with the green environment, you can roll it back by reverting traffic back to the original blue environment. DNS cutover and swapping auto-scaling groups </a:t>
            </a:r>
          </a:p>
          <a:p>
            <a:r>
              <a:rPr lang="en-US" sz="1200" dirty="0">
                <a:effectLst/>
              </a:rPr>
              <a:t>are the two most common methods used to re-route traffic in blue/green.</a:t>
            </a:r>
          </a:p>
          <a:p>
            <a:endParaRPr lang="en-US" dirty="0"/>
          </a:p>
        </p:txBody>
      </p:sp>
    </p:spTree>
    <p:extLst>
      <p:ext uri="{BB962C8B-B14F-4D97-AF65-F5344CB8AC3E}">
        <p14:creationId xmlns:p14="http://schemas.microsoft.com/office/powerpoint/2010/main" val="3431233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76E1E-9BA8-4E57-B529-1D00BA0E05E4}"/>
              </a:ext>
            </a:extLst>
          </p:cNvPr>
          <p:cNvPicPr>
            <a:picLocks noChangeAspect="1"/>
          </p:cNvPicPr>
          <p:nvPr/>
        </p:nvPicPr>
        <p:blipFill>
          <a:blip r:embed="rId2"/>
          <a:stretch>
            <a:fillRect/>
          </a:stretch>
        </p:blipFill>
        <p:spPr>
          <a:xfrm>
            <a:off x="1824620" y="313481"/>
            <a:ext cx="8542760" cy="4808637"/>
          </a:xfrm>
          <a:prstGeom prst="rect">
            <a:avLst/>
          </a:prstGeom>
        </p:spPr>
      </p:pic>
      <p:sp>
        <p:nvSpPr>
          <p:cNvPr id="3" name="TextBox 2">
            <a:extLst>
              <a:ext uri="{FF2B5EF4-FFF2-40B4-BE49-F238E27FC236}">
                <a16:creationId xmlns:a16="http://schemas.microsoft.com/office/drawing/2014/main" id="{9B292CF7-D46F-4747-852E-4B722BF90F4E}"/>
              </a:ext>
            </a:extLst>
          </p:cNvPr>
          <p:cNvSpPr txBox="1"/>
          <p:nvPr/>
        </p:nvSpPr>
        <p:spPr>
          <a:xfrm>
            <a:off x="467360" y="5405120"/>
            <a:ext cx="11815479" cy="1384995"/>
          </a:xfrm>
          <a:prstGeom prst="rect">
            <a:avLst/>
          </a:prstGeom>
          <a:noFill/>
        </p:spPr>
        <p:txBody>
          <a:bodyPr wrap="none" rtlCol="0">
            <a:spAutoFit/>
          </a:bodyPr>
          <a:lstStyle/>
          <a:p>
            <a:r>
              <a:rPr lang="en-US" sz="1200" dirty="0">
                <a:effectLst/>
              </a:rPr>
              <a:t>Stand up a new environment, and switch over using Amazon Route 53. </a:t>
            </a:r>
          </a:p>
          <a:p>
            <a:r>
              <a:rPr lang="en-US" sz="1200" dirty="0">
                <a:effectLst/>
              </a:rPr>
              <a:t>When you stand up a parallel environment, you can use Amazon Route 53 to gradually shift traffic over from the old stack (represented by its public-facing load balancer) to the new stack.</a:t>
            </a:r>
          </a:p>
          <a:p>
            <a:r>
              <a:rPr lang="en-US" sz="1200" dirty="0">
                <a:effectLst/>
              </a:rPr>
              <a:t> If a problem or series of failures is detected in the new stack, you can halt the migration and move all traffic back to the existing stack. </a:t>
            </a:r>
          </a:p>
          <a:p>
            <a:endParaRPr lang="en-US" sz="1200" dirty="0">
              <a:effectLst/>
            </a:endParaRPr>
          </a:p>
          <a:p>
            <a:r>
              <a:rPr lang="en-US" sz="1200" dirty="0">
                <a:effectLst/>
              </a:rPr>
              <a:t>If the migration is completed successfully, you can delete the old stack. </a:t>
            </a:r>
          </a:p>
          <a:p>
            <a:r>
              <a:rPr lang="en-US" sz="1200" dirty="0">
                <a:effectLst/>
              </a:rPr>
              <a:t>If you use AWS CloudFormation, simply make a single call to the AWS CLI or a language-specific SDK to delete the stack, which will automatically delete all associated resources</a:t>
            </a:r>
          </a:p>
          <a:p>
            <a:r>
              <a:rPr lang="en-US" sz="1200" dirty="0">
                <a:effectLst/>
              </a:rPr>
              <a:t> in the correct order.</a:t>
            </a:r>
          </a:p>
        </p:txBody>
      </p:sp>
    </p:spTree>
    <p:extLst>
      <p:ext uri="{BB962C8B-B14F-4D97-AF65-F5344CB8AC3E}">
        <p14:creationId xmlns:p14="http://schemas.microsoft.com/office/powerpoint/2010/main" val="318151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C6A908-7DF9-4635-80C4-30B997036100}"/>
              </a:ext>
            </a:extLst>
          </p:cNvPr>
          <p:cNvPicPr>
            <a:picLocks noChangeAspect="1"/>
          </p:cNvPicPr>
          <p:nvPr/>
        </p:nvPicPr>
        <p:blipFill>
          <a:blip r:embed="rId2"/>
          <a:stretch>
            <a:fillRect/>
          </a:stretch>
        </p:blipFill>
        <p:spPr>
          <a:xfrm>
            <a:off x="1651908" y="92501"/>
            <a:ext cx="8359864" cy="4823878"/>
          </a:xfrm>
          <a:prstGeom prst="rect">
            <a:avLst/>
          </a:prstGeom>
        </p:spPr>
      </p:pic>
      <p:sp>
        <p:nvSpPr>
          <p:cNvPr id="3" name="TextBox 2">
            <a:extLst>
              <a:ext uri="{FF2B5EF4-FFF2-40B4-BE49-F238E27FC236}">
                <a16:creationId xmlns:a16="http://schemas.microsoft.com/office/drawing/2014/main" id="{763EA464-0F47-4140-92C9-7311921DCD30}"/>
              </a:ext>
            </a:extLst>
          </p:cNvPr>
          <p:cNvSpPr txBox="1"/>
          <p:nvPr/>
        </p:nvSpPr>
        <p:spPr>
          <a:xfrm>
            <a:off x="165049" y="4765040"/>
            <a:ext cx="11861902" cy="2308324"/>
          </a:xfrm>
          <a:prstGeom prst="rect">
            <a:avLst/>
          </a:prstGeom>
          <a:noFill/>
        </p:spPr>
        <p:txBody>
          <a:bodyPr wrap="none" rtlCol="0">
            <a:spAutoFit/>
          </a:bodyPr>
          <a:lstStyle/>
          <a:p>
            <a:r>
              <a:rPr lang="en-US" sz="1200" dirty="0">
                <a:effectLst/>
              </a:rPr>
              <a:t>Another way to transition between versions is to modify the launch configuration of your Auto Scaling group. </a:t>
            </a:r>
          </a:p>
          <a:p>
            <a:r>
              <a:rPr lang="en-US" sz="1200" dirty="0">
                <a:effectLst/>
              </a:rPr>
              <a:t>In this scenario, you would define a new launch configuration in your AWS CloudFormation template and then update your AWS CloudFormation stack. </a:t>
            </a:r>
          </a:p>
          <a:p>
            <a:r>
              <a:rPr lang="en-US" sz="1200" dirty="0">
                <a:effectLst/>
              </a:rPr>
              <a:t>You would also set the termination policy for the Auto Scaling group to ensure that the instances with the oldest launch configuration are terminated first.</a:t>
            </a:r>
          </a:p>
          <a:p>
            <a:endParaRPr lang="en-US" sz="1200" dirty="0"/>
          </a:p>
          <a:p>
            <a:r>
              <a:rPr lang="en-US" sz="1200" dirty="0">
                <a:effectLst/>
              </a:rPr>
              <a:t> For more information, see http://docs.aws.amazon.com/AutoScaling/latest/DeveloperGuide/AutoScalingBehavi or.InstanceTermination.html. </a:t>
            </a:r>
          </a:p>
          <a:p>
            <a:endParaRPr lang="en-US" sz="1200" dirty="0"/>
          </a:p>
          <a:p>
            <a:r>
              <a:rPr lang="en-US" sz="1200" dirty="0">
                <a:effectLst/>
              </a:rPr>
              <a:t>You request that the Auto Scaling group be set to double its usual capacity, which causes several new instances to be created next to the old instances.</a:t>
            </a:r>
          </a:p>
          <a:p>
            <a:r>
              <a:rPr lang="en-US" sz="1200" dirty="0">
                <a:effectLst/>
              </a:rPr>
              <a:t> After you ensure that the new instances are running and receiving traffic, set the Auto Scaling group back to its original desired capacity, which causes the old instances to be terminated</a:t>
            </a:r>
          </a:p>
          <a:p>
            <a:r>
              <a:rPr lang="en-US" sz="1200" dirty="0">
                <a:effectLst/>
              </a:rPr>
              <a:t> in accordance with the termination policy that you set. This is a very simple way to update an application version that doesn't require re-provisioning an application's entire infrastructure. </a:t>
            </a:r>
          </a:p>
          <a:p>
            <a:r>
              <a:rPr lang="en-US" sz="1200" dirty="0">
                <a:effectLst/>
              </a:rPr>
              <a:t>You have to be careful, however, to set up monitoring so that you can verify that the new instances are healthy. </a:t>
            </a:r>
          </a:p>
          <a:p>
            <a:r>
              <a:rPr lang="en-US" sz="1200" dirty="0">
                <a:effectLst/>
              </a:rPr>
              <a:t>This can be done by tracking the instance's ELB health check results and by using CloudWatch Logs to stream the logs of the new application version to a separate log stream</a:t>
            </a:r>
          </a:p>
          <a:p>
            <a:endParaRPr lang="en-US" sz="1200" dirty="0">
              <a:effectLst/>
            </a:endParaRPr>
          </a:p>
        </p:txBody>
      </p:sp>
    </p:spTree>
    <p:extLst>
      <p:ext uri="{BB962C8B-B14F-4D97-AF65-F5344CB8AC3E}">
        <p14:creationId xmlns:p14="http://schemas.microsoft.com/office/powerpoint/2010/main" val="393845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46EA2-D713-4B1E-BAE7-1E5B1000753C}"/>
              </a:ext>
            </a:extLst>
          </p:cNvPr>
          <p:cNvPicPr>
            <a:picLocks noChangeAspect="1"/>
          </p:cNvPicPr>
          <p:nvPr/>
        </p:nvPicPr>
        <p:blipFill>
          <a:blip r:embed="rId2"/>
          <a:stretch>
            <a:fillRect/>
          </a:stretch>
        </p:blipFill>
        <p:spPr>
          <a:xfrm>
            <a:off x="1935119" y="131872"/>
            <a:ext cx="8321761" cy="4785775"/>
          </a:xfrm>
          <a:prstGeom prst="rect">
            <a:avLst/>
          </a:prstGeom>
        </p:spPr>
      </p:pic>
      <p:sp>
        <p:nvSpPr>
          <p:cNvPr id="3" name="TextBox 2">
            <a:extLst>
              <a:ext uri="{FF2B5EF4-FFF2-40B4-BE49-F238E27FC236}">
                <a16:creationId xmlns:a16="http://schemas.microsoft.com/office/drawing/2014/main" id="{F0B148F5-DE9B-4BBE-9ED6-A74F68BA7188}"/>
              </a:ext>
            </a:extLst>
          </p:cNvPr>
          <p:cNvSpPr txBox="1"/>
          <p:nvPr/>
        </p:nvSpPr>
        <p:spPr>
          <a:xfrm>
            <a:off x="426720" y="5364480"/>
            <a:ext cx="11834009" cy="923330"/>
          </a:xfrm>
          <a:prstGeom prst="rect">
            <a:avLst/>
          </a:prstGeom>
          <a:noFill/>
        </p:spPr>
        <p:txBody>
          <a:bodyPr wrap="none" rtlCol="0">
            <a:spAutoFit/>
          </a:bodyPr>
          <a:lstStyle/>
          <a:p>
            <a:r>
              <a:rPr lang="en-US" sz="1200" dirty="0">
                <a:effectLst/>
              </a:rPr>
              <a:t>In A/B, the deployment strategy works much like blue/green in that you have two copies of your environment running. </a:t>
            </a:r>
          </a:p>
          <a:p>
            <a:r>
              <a:rPr lang="en-US" sz="1200" dirty="0">
                <a:effectLst/>
              </a:rPr>
              <a:t>You might choose to send a small percentage of your total traffic to the new app, perhaps to capture user feedback about the changes, or to ensure that no scaling issues were introduced </a:t>
            </a:r>
          </a:p>
          <a:p>
            <a:r>
              <a:rPr lang="en-US" sz="1200" dirty="0">
                <a:effectLst/>
              </a:rPr>
              <a:t>in this new release. You can gradually increase this traffic, or just collect the needed data from your users. Amazon Route 53 can implement this deployment strategy with WRR</a:t>
            </a:r>
          </a:p>
          <a:p>
            <a:endParaRPr lang="en-US" dirty="0"/>
          </a:p>
        </p:txBody>
      </p:sp>
    </p:spTree>
    <p:extLst>
      <p:ext uri="{BB962C8B-B14F-4D97-AF65-F5344CB8AC3E}">
        <p14:creationId xmlns:p14="http://schemas.microsoft.com/office/powerpoint/2010/main" val="192135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195F8-6808-46BB-A247-CFA21C566D38}"/>
              </a:ext>
            </a:extLst>
          </p:cNvPr>
          <p:cNvPicPr>
            <a:picLocks noChangeAspect="1"/>
          </p:cNvPicPr>
          <p:nvPr/>
        </p:nvPicPr>
        <p:blipFill>
          <a:blip r:embed="rId2"/>
          <a:stretch>
            <a:fillRect/>
          </a:stretch>
        </p:blipFill>
        <p:spPr>
          <a:xfrm>
            <a:off x="1938930" y="1043733"/>
            <a:ext cx="8314140" cy="4770533"/>
          </a:xfrm>
          <a:prstGeom prst="rect">
            <a:avLst/>
          </a:prstGeom>
        </p:spPr>
      </p:pic>
    </p:spTree>
    <p:extLst>
      <p:ext uri="{BB962C8B-B14F-4D97-AF65-F5344CB8AC3E}">
        <p14:creationId xmlns:p14="http://schemas.microsoft.com/office/powerpoint/2010/main" val="3313016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973A7A-0762-490B-A815-27CCA7143AF3}"/>
              </a:ext>
            </a:extLst>
          </p:cNvPr>
          <p:cNvPicPr>
            <a:picLocks noChangeAspect="1"/>
          </p:cNvPicPr>
          <p:nvPr/>
        </p:nvPicPr>
        <p:blipFill>
          <a:blip r:embed="rId2"/>
          <a:stretch>
            <a:fillRect/>
          </a:stretch>
        </p:blipFill>
        <p:spPr>
          <a:xfrm>
            <a:off x="1881775" y="215692"/>
            <a:ext cx="8428450" cy="4801016"/>
          </a:xfrm>
          <a:prstGeom prst="rect">
            <a:avLst/>
          </a:prstGeom>
        </p:spPr>
      </p:pic>
      <p:sp>
        <p:nvSpPr>
          <p:cNvPr id="3" name="TextBox 2">
            <a:extLst>
              <a:ext uri="{FF2B5EF4-FFF2-40B4-BE49-F238E27FC236}">
                <a16:creationId xmlns:a16="http://schemas.microsoft.com/office/drawing/2014/main" id="{64A8293D-E543-4EC1-8B52-C14C7B5A7B63}"/>
              </a:ext>
            </a:extLst>
          </p:cNvPr>
          <p:cNvSpPr txBox="1"/>
          <p:nvPr/>
        </p:nvSpPr>
        <p:spPr>
          <a:xfrm>
            <a:off x="190569" y="4919008"/>
            <a:ext cx="11810862" cy="1938992"/>
          </a:xfrm>
          <a:prstGeom prst="rect">
            <a:avLst/>
          </a:prstGeom>
          <a:noFill/>
        </p:spPr>
        <p:txBody>
          <a:bodyPr wrap="none" rtlCol="0">
            <a:spAutoFit/>
          </a:bodyPr>
          <a:lstStyle/>
          <a:p>
            <a:r>
              <a:rPr lang="en-US" sz="1200" dirty="0">
                <a:effectLst/>
              </a:rPr>
              <a:t>A good way to get started with application deployment on the AWS platform is by using AWS Elastic Beanstalk. </a:t>
            </a:r>
          </a:p>
          <a:p>
            <a:r>
              <a:rPr lang="en-US" sz="1200" dirty="0">
                <a:effectLst/>
              </a:rPr>
              <a:t>Using Elastic Beanstalk confers a number of advantages for developers new to the AWS platform. </a:t>
            </a:r>
          </a:p>
          <a:p>
            <a:r>
              <a:rPr lang="en-US" sz="1200" dirty="0">
                <a:effectLst/>
              </a:rPr>
              <a:t>Elastic Beanstalk provides a wrapper for several lower-level AWS services, including Amazon EC2, Amazon CloudWatch, Auto Scaling, and Elastic Load Balancing. Using Elastic Beanstalk, </a:t>
            </a:r>
          </a:p>
          <a:p>
            <a:r>
              <a:rPr lang="en-US" sz="1200" dirty="0">
                <a:effectLst/>
              </a:rPr>
              <a:t>you can select the application environment you want to use (e.g., PHP, Perl, or Ruby), select the application package you want to deploy, and select how you want the application to scale. </a:t>
            </a:r>
          </a:p>
          <a:p>
            <a:endParaRPr lang="en-US" sz="1200" dirty="0"/>
          </a:p>
          <a:p>
            <a:r>
              <a:rPr lang="en-US" sz="1200" dirty="0">
                <a:effectLst/>
              </a:rPr>
              <a:t>Elastic Beanstalk handles the details of creating and connecting the various components required by your application, such as load balancers and auto scaling groups. </a:t>
            </a:r>
          </a:p>
          <a:p>
            <a:r>
              <a:rPr lang="en-US" sz="1200" dirty="0">
                <a:effectLst/>
              </a:rPr>
              <a:t>Elastic Beanstalk allows you to deploy an application quickly while retaining as much control as you wish to have over the underlying infrastructure. </a:t>
            </a:r>
          </a:p>
          <a:p>
            <a:r>
              <a:rPr lang="en-US" sz="1200" dirty="0">
                <a:effectLst/>
              </a:rPr>
              <a:t>Developers can simply upload their application code and the service automatically handles all the details such as resource provisioning, load balancing, auto-scaling, and monitoring. </a:t>
            </a:r>
          </a:p>
          <a:p>
            <a:r>
              <a:rPr lang="en-US" sz="1200" dirty="0">
                <a:effectLst/>
              </a:rPr>
              <a:t>Elastic Beanstalk is ideal if you have a standard PHP, Java, Python, Ruby, Node.js, .NET, Go, or Docker application that can run on an app server with a database. </a:t>
            </a:r>
          </a:p>
          <a:p>
            <a:r>
              <a:rPr lang="en-US" sz="1200" dirty="0">
                <a:effectLst/>
              </a:rPr>
              <a:t>Elastic Beanstalk uses Auto Scaling and Elastic Load Balancing to easily support highly variable amounts of traffic. You can start small and scale up.</a:t>
            </a:r>
          </a:p>
        </p:txBody>
      </p:sp>
    </p:spTree>
    <p:extLst>
      <p:ext uri="{BB962C8B-B14F-4D97-AF65-F5344CB8AC3E}">
        <p14:creationId xmlns:p14="http://schemas.microsoft.com/office/powerpoint/2010/main" val="2692268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78FE0-67B1-4779-AAD8-77819EB6FD36}"/>
              </a:ext>
            </a:extLst>
          </p:cNvPr>
          <p:cNvPicPr>
            <a:picLocks noChangeAspect="1"/>
          </p:cNvPicPr>
          <p:nvPr/>
        </p:nvPicPr>
        <p:blipFill>
          <a:blip r:embed="rId2"/>
          <a:stretch>
            <a:fillRect/>
          </a:stretch>
        </p:blipFill>
        <p:spPr>
          <a:xfrm>
            <a:off x="1919878" y="190293"/>
            <a:ext cx="8352244" cy="4770533"/>
          </a:xfrm>
          <a:prstGeom prst="rect">
            <a:avLst/>
          </a:prstGeom>
        </p:spPr>
      </p:pic>
      <p:sp>
        <p:nvSpPr>
          <p:cNvPr id="3" name="TextBox 2">
            <a:extLst>
              <a:ext uri="{FF2B5EF4-FFF2-40B4-BE49-F238E27FC236}">
                <a16:creationId xmlns:a16="http://schemas.microsoft.com/office/drawing/2014/main" id="{3D73BF36-E1E6-49D9-9450-D822B1E33458}"/>
              </a:ext>
            </a:extLst>
          </p:cNvPr>
          <p:cNvSpPr txBox="1"/>
          <p:nvPr/>
        </p:nvSpPr>
        <p:spPr>
          <a:xfrm>
            <a:off x="81280" y="5151120"/>
            <a:ext cx="12120819" cy="923330"/>
          </a:xfrm>
          <a:prstGeom prst="rect">
            <a:avLst/>
          </a:prstGeom>
          <a:noFill/>
        </p:spPr>
        <p:txBody>
          <a:bodyPr wrap="none" rtlCol="0">
            <a:spAutoFit/>
          </a:bodyPr>
          <a:lstStyle/>
          <a:p>
            <a:r>
              <a:rPr lang="en-US" sz="1200" dirty="0">
                <a:effectLst/>
              </a:rPr>
              <a:t>The goal of AWS Elastic Beanstalk is to help developers to deploy and maintain scalable web applications and services in the cloud without having to worry about the underlying infrastructure. </a:t>
            </a:r>
          </a:p>
          <a:p>
            <a:r>
              <a:rPr lang="en-US" sz="1200" dirty="0">
                <a:effectLst/>
              </a:rPr>
              <a:t>Elastic Beanstalk configures each EC2 instance in your environment with the components necessary to run applications for the selected platform. </a:t>
            </a:r>
          </a:p>
          <a:p>
            <a:r>
              <a:rPr lang="en-US" sz="1200" dirty="0">
                <a:effectLst/>
              </a:rPr>
              <a:t>You don’t have to worry about logging into instances to install and configure your application stack</a:t>
            </a:r>
          </a:p>
          <a:p>
            <a:endParaRPr lang="en-US" dirty="0"/>
          </a:p>
        </p:txBody>
      </p:sp>
    </p:spTree>
    <p:extLst>
      <p:ext uri="{BB962C8B-B14F-4D97-AF65-F5344CB8AC3E}">
        <p14:creationId xmlns:p14="http://schemas.microsoft.com/office/powerpoint/2010/main" val="296723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C5A11-2968-469B-B7EE-847319437BD8}"/>
              </a:ext>
            </a:extLst>
          </p:cNvPr>
          <p:cNvPicPr>
            <a:picLocks noChangeAspect="1"/>
          </p:cNvPicPr>
          <p:nvPr/>
        </p:nvPicPr>
        <p:blipFill>
          <a:blip r:embed="rId2"/>
          <a:stretch>
            <a:fillRect/>
          </a:stretch>
        </p:blipFill>
        <p:spPr>
          <a:xfrm>
            <a:off x="2605754" y="297135"/>
            <a:ext cx="6599492" cy="1044030"/>
          </a:xfrm>
          <a:prstGeom prst="rect">
            <a:avLst/>
          </a:prstGeom>
        </p:spPr>
      </p:pic>
    </p:spTree>
    <p:extLst>
      <p:ext uri="{BB962C8B-B14F-4D97-AF65-F5344CB8AC3E}">
        <p14:creationId xmlns:p14="http://schemas.microsoft.com/office/powerpoint/2010/main" val="346515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09134C-CD69-4FBF-9F0F-6F7246E95D18}"/>
              </a:ext>
            </a:extLst>
          </p:cNvPr>
          <p:cNvPicPr>
            <a:picLocks noChangeAspect="1"/>
          </p:cNvPicPr>
          <p:nvPr/>
        </p:nvPicPr>
        <p:blipFill>
          <a:blip r:embed="rId2"/>
          <a:stretch>
            <a:fillRect/>
          </a:stretch>
        </p:blipFill>
        <p:spPr>
          <a:xfrm>
            <a:off x="2143760" y="144574"/>
            <a:ext cx="6764058" cy="3817826"/>
          </a:xfrm>
          <a:prstGeom prst="rect">
            <a:avLst/>
          </a:prstGeom>
        </p:spPr>
      </p:pic>
      <p:sp>
        <p:nvSpPr>
          <p:cNvPr id="3" name="TextBox 2">
            <a:extLst>
              <a:ext uri="{FF2B5EF4-FFF2-40B4-BE49-F238E27FC236}">
                <a16:creationId xmlns:a16="http://schemas.microsoft.com/office/drawing/2014/main" id="{CBD36EA8-05EC-4BDF-93CA-6BDFECC79BBA}"/>
              </a:ext>
            </a:extLst>
          </p:cNvPr>
          <p:cNvSpPr txBox="1"/>
          <p:nvPr/>
        </p:nvSpPr>
        <p:spPr>
          <a:xfrm>
            <a:off x="172720" y="3830320"/>
            <a:ext cx="11514306" cy="3323987"/>
          </a:xfrm>
          <a:prstGeom prst="rect">
            <a:avLst/>
          </a:prstGeom>
          <a:noFill/>
        </p:spPr>
        <p:txBody>
          <a:bodyPr wrap="none" rtlCol="0">
            <a:spAutoFit/>
          </a:bodyPr>
          <a:lstStyle/>
          <a:p>
            <a:r>
              <a:rPr lang="en-US" sz="1200" dirty="0">
                <a:effectLst/>
              </a:rPr>
              <a:t>There are three critical elements to understand in AWS Elastic Beanstalk: </a:t>
            </a:r>
          </a:p>
          <a:p>
            <a:endParaRPr lang="en-US" sz="1200" dirty="0"/>
          </a:p>
          <a:p>
            <a:r>
              <a:rPr lang="en-US" sz="1200" b="1" dirty="0">
                <a:effectLst/>
              </a:rPr>
              <a:t>Environment</a:t>
            </a:r>
            <a:r>
              <a:rPr lang="en-US" sz="1200" dirty="0">
                <a:effectLst/>
              </a:rPr>
              <a:t> </a:t>
            </a:r>
          </a:p>
          <a:p>
            <a:r>
              <a:rPr lang="en-US" sz="1200" dirty="0">
                <a:effectLst/>
              </a:rPr>
              <a:t>The infrastructure that supports your application. An environment can be either a Web Server tier </a:t>
            </a:r>
          </a:p>
          <a:p>
            <a:r>
              <a:rPr lang="en-US" sz="1200" dirty="0">
                <a:effectLst/>
              </a:rPr>
              <a:t>or a Worker tier. The Worker tier is a background (non-interactive) application that typically processes some sort of queued request, such as messages sent to an Amazon SQS queue. </a:t>
            </a:r>
          </a:p>
          <a:p>
            <a:endParaRPr lang="en-US" sz="1200" dirty="0"/>
          </a:p>
          <a:p>
            <a:r>
              <a:rPr lang="en-US" sz="1200" dirty="0">
                <a:effectLst/>
              </a:rPr>
              <a:t>An environment can also be either a single instance environment or an Auto Scaling group with an Elastic Load Balancing load balancer in front of it. </a:t>
            </a:r>
          </a:p>
          <a:p>
            <a:r>
              <a:rPr lang="en-US" sz="1200" dirty="0">
                <a:effectLst/>
              </a:rPr>
              <a:t>You can configure your AWS Elastic Beanstalk application to maintain Auto Scaling groups in multiple subnets in order to distribute traffic across Availability Zones. </a:t>
            </a:r>
          </a:p>
          <a:p>
            <a:endParaRPr lang="en-US" sz="1200" dirty="0">
              <a:effectLst/>
            </a:endParaRPr>
          </a:p>
          <a:p>
            <a:r>
              <a:rPr lang="en-US" sz="1200" b="1" dirty="0">
                <a:effectLst/>
              </a:rPr>
              <a:t>Versions</a:t>
            </a:r>
            <a:r>
              <a:rPr lang="en-US" sz="1200" dirty="0">
                <a:effectLst/>
              </a:rPr>
              <a:t> </a:t>
            </a:r>
          </a:p>
          <a:p>
            <a:r>
              <a:rPr lang="en-US" sz="1200" dirty="0">
                <a:effectLst/>
              </a:rPr>
              <a:t>A specific release of your application. New versions of your application can be released onto an existing stack in a rolling update. </a:t>
            </a:r>
            <a:endParaRPr lang="en-US" sz="1200" b="1" dirty="0"/>
          </a:p>
          <a:p>
            <a:r>
              <a:rPr lang="en-US" sz="1200" dirty="0">
                <a:effectLst/>
              </a:rPr>
              <a:t>You can specify that a new application version is distributed to a certain percentage of your fleet at the same time or that instances are updated individually.</a:t>
            </a:r>
          </a:p>
          <a:p>
            <a:endParaRPr lang="en-US" sz="1200" dirty="0"/>
          </a:p>
          <a:p>
            <a:r>
              <a:rPr lang="en-US" sz="1200" dirty="0">
                <a:effectLst/>
              </a:rPr>
              <a:t> </a:t>
            </a:r>
            <a:r>
              <a:rPr lang="en-US" sz="1200" b="1" dirty="0">
                <a:effectLst/>
              </a:rPr>
              <a:t>Configuration</a:t>
            </a:r>
          </a:p>
          <a:p>
            <a:r>
              <a:rPr lang="en-US" sz="1200" dirty="0">
                <a:effectLst/>
              </a:rPr>
              <a:t> The set of customizations to apply to your environment. The type of customization that you can perform is specific to the environment you choose and to the    </a:t>
            </a:r>
          </a:p>
          <a:p>
            <a:r>
              <a:rPr lang="en-US" sz="1200" dirty="0">
                <a:effectLst/>
              </a:rPr>
              <a:t>     language/programming framework used by your application</a:t>
            </a:r>
          </a:p>
          <a:p>
            <a:endParaRPr lang="en-US" sz="1200" dirty="0">
              <a:effectLst/>
            </a:endParaRPr>
          </a:p>
        </p:txBody>
      </p:sp>
    </p:spTree>
    <p:extLst>
      <p:ext uri="{BB962C8B-B14F-4D97-AF65-F5344CB8AC3E}">
        <p14:creationId xmlns:p14="http://schemas.microsoft.com/office/powerpoint/2010/main" val="1855144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C6C23-78FD-4A4E-B5BC-F4E833E6CC15}"/>
              </a:ext>
            </a:extLst>
          </p:cNvPr>
          <p:cNvPicPr>
            <a:picLocks noChangeAspect="1"/>
          </p:cNvPicPr>
          <p:nvPr/>
        </p:nvPicPr>
        <p:blipFill>
          <a:blip r:embed="rId2"/>
          <a:stretch>
            <a:fillRect/>
          </a:stretch>
        </p:blipFill>
        <p:spPr>
          <a:xfrm>
            <a:off x="1912257" y="195374"/>
            <a:ext cx="8367485" cy="4740051"/>
          </a:xfrm>
          <a:prstGeom prst="rect">
            <a:avLst/>
          </a:prstGeom>
        </p:spPr>
      </p:pic>
      <p:sp>
        <p:nvSpPr>
          <p:cNvPr id="3" name="TextBox 2">
            <a:extLst>
              <a:ext uri="{FF2B5EF4-FFF2-40B4-BE49-F238E27FC236}">
                <a16:creationId xmlns:a16="http://schemas.microsoft.com/office/drawing/2014/main" id="{F367B9A0-AF9C-4BC0-A3D8-0315E0CF5434}"/>
              </a:ext>
            </a:extLst>
          </p:cNvPr>
          <p:cNvSpPr txBox="1"/>
          <p:nvPr/>
        </p:nvSpPr>
        <p:spPr>
          <a:xfrm>
            <a:off x="284480" y="5151120"/>
            <a:ext cx="11653520" cy="830997"/>
          </a:xfrm>
          <a:prstGeom prst="rect">
            <a:avLst/>
          </a:prstGeom>
          <a:noFill/>
        </p:spPr>
        <p:txBody>
          <a:bodyPr wrap="square" rtlCol="0">
            <a:spAutoFit/>
          </a:bodyPr>
          <a:lstStyle/>
          <a:p>
            <a:r>
              <a:rPr lang="en-US" sz="1200" dirty="0">
                <a:effectLst/>
              </a:rPr>
              <a:t>Let's try to concretize the relationship between application, environments, and configurations a little better. </a:t>
            </a:r>
          </a:p>
          <a:p>
            <a:r>
              <a:rPr lang="en-US" sz="1200" dirty="0">
                <a:effectLst/>
              </a:rPr>
              <a:t>In this example, there are three environments—test, staging, and production—each configured to use a custom AMI on its underlying Amazon EC2 instances. </a:t>
            </a:r>
          </a:p>
          <a:p>
            <a:r>
              <a:rPr lang="en-US" sz="1200" dirty="0">
                <a:effectLst/>
              </a:rPr>
              <a:t>Having multiple environments per application allows you to run your production system on the known good version of your application while you test both a new version of the application and the new underlying AMI required to support it</a:t>
            </a:r>
          </a:p>
        </p:txBody>
      </p:sp>
    </p:spTree>
    <p:extLst>
      <p:ext uri="{BB962C8B-B14F-4D97-AF65-F5344CB8AC3E}">
        <p14:creationId xmlns:p14="http://schemas.microsoft.com/office/powerpoint/2010/main" val="6931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FB5F91-D3AB-46AA-A618-5A2B03B656A1}"/>
              </a:ext>
            </a:extLst>
          </p:cNvPr>
          <p:cNvPicPr>
            <a:picLocks noChangeAspect="1"/>
          </p:cNvPicPr>
          <p:nvPr/>
        </p:nvPicPr>
        <p:blipFill>
          <a:blip r:embed="rId2"/>
          <a:stretch>
            <a:fillRect/>
          </a:stretch>
        </p:blipFill>
        <p:spPr>
          <a:xfrm>
            <a:off x="2268673" y="56236"/>
            <a:ext cx="6367328" cy="3584143"/>
          </a:xfrm>
          <a:prstGeom prst="rect">
            <a:avLst/>
          </a:prstGeom>
        </p:spPr>
      </p:pic>
      <p:sp>
        <p:nvSpPr>
          <p:cNvPr id="3" name="TextBox 2">
            <a:extLst>
              <a:ext uri="{FF2B5EF4-FFF2-40B4-BE49-F238E27FC236}">
                <a16:creationId xmlns:a16="http://schemas.microsoft.com/office/drawing/2014/main" id="{D4EBEE19-D693-4124-B0EB-640B73F78AF7}"/>
              </a:ext>
            </a:extLst>
          </p:cNvPr>
          <p:cNvSpPr txBox="1"/>
          <p:nvPr/>
        </p:nvSpPr>
        <p:spPr>
          <a:xfrm>
            <a:off x="273253" y="3626346"/>
            <a:ext cx="10942611" cy="3231654"/>
          </a:xfrm>
          <a:prstGeom prst="rect">
            <a:avLst/>
          </a:prstGeom>
          <a:noFill/>
        </p:spPr>
        <p:txBody>
          <a:bodyPr wrap="none" rtlCol="0">
            <a:spAutoFit/>
          </a:bodyPr>
          <a:lstStyle/>
          <a:p>
            <a:r>
              <a:rPr lang="en-US" sz="1200" dirty="0">
                <a:effectLst/>
              </a:rPr>
              <a:t>How do you actually get started with AWS Elastic Beanstalk? If you install the AWS Elastic Beanstalk command line utilities (see the instructions on this page: </a:t>
            </a:r>
          </a:p>
          <a:p>
            <a:r>
              <a:rPr lang="en-US" sz="1200" dirty="0">
                <a:effectLst/>
              </a:rPr>
              <a:t>http://docs.aws.amazon.com/elasticbeanstalk/latest/dg/eb-cli3-install.html), you can get started by just opening a command line prompt on your computer, </a:t>
            </a:r>
          </a:p>
          <a:p>
            <a:r>
              <a:rPr lang="en-US" sz="1200" dirty="0">
                <a:effectLst/>
              </a:rPr>
              <a:t>navigating to the directory that contains your application's source code, and using the following commands: </a:t>
            </a:r>
          </a:p>
          <a:p>
            <a:pPr marL="228600" indent="-228600">
              <a:buAutoNum type="arabicPeriod"/>
            </a:pPr>
            <a:r>
              <a:rPr lang="en-US" sz="1200" dirty="0">
                <a:effectLst/>
              </a:rPr>
              <a:t>eb </a:t>
            </a:r>
            <a:r>
              <a:rPr lang="en-US" sz="1200" dirty="0" err="1">
                <a:effectLst/>
              </a:rPr>
              <a:t>init</a:t>
            </a:r>
            <a:r>
              <a:rPr lang="en-US" sz="1200" dirty="0">
                <a:effectLst/>
              </a:rPr>
              <a:t>: Initializes your application to use AWS Elastic Beanstalk. </a:t>
            </a:r>
          </a:p>
          <a:p>
            <a:r>
              <a:rPr lang="en-US" sz="1200" dirty="0"/>
              <a:t>        </a:t>
            </a:r>
            <a:r>
              <a:rPr lang="en-US" sz="1200" dirty="0">
                <a:effectLst/>
              </a:rPr>
              <a:t>This creates a .</a:t>
            </a:r>
            <a:r>
              <a:rPr lang="en-US" sz="1200" dirty="0" err="1">
                <a:effectLst/>
              </a:rPr>
              <a:t>elasticbeanstalk</a:t>
            </a:r>
            <a:r>
              <a:rPr lang="en-US" sz="1200" dirty="0">
                <a:effectLst/>
              </a:rPr>
              <a:t> folder with a </a:t>
            </a:r>
            <a:r>
              <a:rPr lang="en-US" sz="1200" dirty="0" err="1">
                <a:effectLst/>
              </a:rPr>
              <a:t>config.yml</a:t>
            </a:r>
            <a:r>
              <a:rPr lang="en-US" sz="1200" dirty="0">
                <a:effectLst/>
              </a:rPr>
              <a:t> file in your directory with information about your application and its environment. </a:t>
            </a:r>
          </a:p>
          <a:p>
            <a:r>
              <a:rPr lang="en-US" sz="1200" dirty="0">
                <a:effectLst/>
              </a:rPr>
              <a:t>2. eb create: Creates and starts an AWS Elastic Beanstalk application with the specified DNS endpoint. </a:t>
            </a:r>
          </a:p>
          <a:p>
            <a:r>
              <a:rPr lang="en-US" sz="1200" dirty="0">
                <a:effectLst/>
              </a:rPr>
              <a:t>3. eb deploy: Deploys the most recent version of your application. As you make revisions to your application, </a:t>
            </a:r>
          </a:p>
          <a:p>
            <a:r>
              <a:rPr lang="en-US" sz="1200" dirty="0"/>
              <a:t>   </a:t>
            </a:r>
            <a:r>
              <a:rPr lang="en-US" sz="1200" dirty="0">
                <a:effectLst/>
              </a:rPr>
              <a:t>you can run eb deploy to rapidly update and test the changes in your existing AWS Elastic Beanstalk application. </a:t>
            </a:r>
          </a:p>
          <a:p>
            <a:endParaRPr lang="en-US" sz="1200" dirty="0"/>
          </a:p>
          <a:p>
            <a:r>
              <a:rPr lang="en-US" sz="1200" dirty="0">
                <a:effectLst/>
              </a:rPr>
              <a:t>These commands take several arguments; however, if you do not specify any arguments for these commands, </a:t>
            </a:r>
          </a:p>
          <a:p>
            <a:r>
              <a:rPr lang="en-US" sz="1200" dirty="0">
                <a:effectLst/>
              </a:rPr>
              <a:t>The Elastic Beanstalk CLI will prompt you for key values it requires, such as the name of the key pair you want to use and the name to use for your environment.</a:t>
            </a:r>
          </a:p>
          <a:p>
            <a:endParaRPr lang="en-US" sz="1200" dirty="0"/>
          </a:p>
          <a:p>
            <a:r>
              <a:rPr lang="en-US" sz="1200" dirty="0">
                <a:effectLst/>
              </a:rPr>
              <a:t> Note that Elastic Beanstalk also offers Git integration and provides the ability to launch a application from a specific Git branch. </a:t>
            </a:r>
          </a:p>
          <a:p>
            <a:r>
              <a:rPr lang="en-US" sz="1200" dirty="0">
                <a:effectLst/>
              </a:rPr>
              <a:t>This means that you can create a branch, make a series of changes, and then immediately test your changes in a live environment using the Elastic Beanstalk CLI commands. </a:t>
            </a:r>
          </a:p>
          <a:p>
            <a:endParaRPr lang="en-US" sz="1200" dirty="0"/>
          </a:p>
          <a:p>
            <a:r>
              <a:rPr lang="en-US" sz="1200" dirty="0">
                <a:effectLst/>
              </a:rPr>
              <a:t>For more information on initializing your local development environment with AWS Elastic Beanstalk, see</a:t>
            </a:r>
          </a:p>
          <a:p>
            <a:r>
              <a:rPr lang="en-US" sz="1200" dirty="0">
                <a:effectLst/>
              </a:rPr>
              <a:t> http://docs.aws.amazon.com/elasticbeanstalk/latest/dg/chapter-devenv.html.</a:t>
            </a:r>
          </a:p>
        </p:txBody>
      </p:sp>
    </p:spTree>
    <p:extLst>
      <p:ext uri="{BB962C8B-B14F-4D97-AF65-F5344CB8AC3E}">
        <p14:creationId xmlns:p14="http://schemas.microsoft.com/office/powerpoint/2010/main" val="211591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0C00F-F271-4A8F-BDCF-E96094796632}"/>
              </a:ext>
            </a:extLst>
          </p:cNvPr>
          <p:cNvPicPr>
            <a:picLocks noChangeAspect="1"/>
          </p:cNvPicPr>
          <p:nvPr/>
        </p:nvPicPr>
        <p:blipFill>
          <a:blip r:embed="rId2"/>
          <a:stretch>
            <a:fillRect/>
          </a:stretch>
        </p:blipFill>
        <p:spPr>
          <a:xfrm>
            <a:off x="1919878" y="199183"/>
            <a:ext cx="7925162" cy="4548290"/>
          </a:xfrm>
          <a:prstGeom prst="rect">
            <a:avLst/>
          </a:prstGeom>
        </p:spPr>
      </p:pic>
      <p:sp>
        <p:nvSpPr>
          <p:cNvPr id="3" name="TextBox 2">
            <a:extLst>
              <a:ext uri="{FF2B5EF4-FFF2-40B4-BE49-F238E27FC236}">
                <a16:creationId xmlns:a16="http://schemas.microsoft.com/office/drawing/2014/main" id="{3DD801D9-428E-463B-A4CE-565F347E2C38}"/>
              </a:ext>
            </a:extLst>
          </p:cNvPr>
          <p:cNvSpPr txBox="1"/>
          <p:nvPr/>
        </p:nvSpPr>
        <p:spPr>
          <a:xfrm>
            <a:off x="71120" y="4549676"/>
            <a:ext cx="11485708" cy="2308324"/>
          </a:xfrm>
          <a:prstGeom prst="rect">
            <a:avLst/>
          </a:prstGeom>
          <a:noFill/>
        </p:spPr>
        <p:txBody>
          <a:bodyPr wrap="none" rtlCol="0">
            <a:spAutoFit/>
          </a:bodyPr>
          <a:lstStyle/>
          <a:p>
            <a:r>
              <a:rPr lang="en-US" sz="1200" dirty="0">
                <a:effectLst/>
              </a:rPr>
              <a:t>An IAM role is similar to a user: it is an AWS identity with permission policies that determine what the identity can and cannot do in AWS. </a:t>
            </a:r>
          </a:p>
          <a:p>
            <a:r>
              <a:rPr lang="en-US" sz="1200" dirty="0">
                <a:effectLst/>
              </a:rPr>
              <a:t>However, instead of being uniquely associated with one person, a role can be assumed by anyone who needs it. </a:t>
            </a:r>
          </a:p>
          <a:p>
            <a:r>
              <a:rPr lang="en-US" sz="1200" dirty="0">
                <a:effectLst/>
              </a:rPr>
              <a:t>A role can have one or more IAM policies attached to it; these policies determine what can or cannot be done by users and other entities who use (or assume) this role. </a:t>
            </a:r>
          </a:p>
          <a:p>
            <a:endParaRPr lang="en-US" sz="1200" dirty="0"/>
          </a:p>
          <a:p>
            <a:r>
              <a:rPr lang="en-US" sz="1200" dirty="0">
                <a:effectLst/>
              </a:rPr>
              <a:t>In order to work properly, AWS Elastic Beanstalk must create two roles.</a:t>
            </a:r>
          </a:p>
          <a:p>
            <a:r>
              <a:rPr lang="en-US" sz="1200" dirty="0">
                <a:effectLst/>
              </a:rPr>
              <a:t> • The service role gives Elastic Beanstalk the permission to create and manage AWS resources in your account. </a:t>
            </a:r>
          </a:p>
          <a:p>
            <a:r>
              <a:rPr lang="en-US" sz="1200" dirty="0">
                <a:effectLst/>
              </a:rPr>
              <a:t>This permission is required for the AWS Elastic Beanstalk service to create Amazon EC2 instances, Auto Scaling groups, and the other resources it requires to deploy your application. </a:t>
            </a:r>
          </a:p>
          <a:p>
            <a:r>
              <a:rPr lang="en-US" sz="1200" dirty="0">
                <a:effectLst/>
              </a:rPr>
              <a:t>• The instance role is used by Elastic Beanstalk as the role into which your instance is launched. </a:t>
            </a:r>
          </a:p>
          <a:p>
            <a:r>
              <a:rPr lang="en-US" sz="1200" dirty="0"/>
              <a:t>  </a:t>
            </a:r>
            <a:r>
              <a:rPr lang="en-US" sz="1200" dirty="0">
                <a:effectLst/>
              </a:rPr>
              <a:t>Roles can be assumed by users, and they can also be assigned to instances instead of placing hard-coded permissions (in the form of access keys and secret keys) on the instance. </a:t>
            </a:r>
          </a:p>
          <a:p>
            <a:r>
              <a:rPr lang="en-US" sz="1200" dirty="0"/>
              <a:t>  </a:t>
            </a:r>
            <a:r>
              <a:rPr lang="en-US" sz="1200" dirty="0">
                <a:effectLst/>
              </a:rPr>
              <a:t>When you create a role, AWS also creates an entity called an instance profile, which is associated with your instance when it launches. </a:t>
            </a:r>
          </a:p>
          <a:p>
            <a:endParaRPr lang="en-US" sz="1200" dirty="0"/>
          </a:p>
          <a:p>
            <a:r>
              <a:rPr lang="en-US" sz="1200" dirty="0">
                <a:effectLst/>
              </a:rPr>
              <a:t>AWS Elastic Beanstalk will create these roles for you, if you don't supply them.</a:t>
            </a:r>
          </a:p>
        </p:txBody>
      </p:sp>
    </p:spTree>
    <p:extLst>
      <p:ext uri="{BB962C8B-B14F-4D97-AF65-F5344CB8AC3E}">
        <p14:creationId xmlns:p14="http://schemas.microsoft.com/office/powerpoint/2010/main" val="253404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58F1F5-5987-4477-87C7-8CB66FA99EE9}"/>
              </a:ext>
            </a:extLst>
          </p:cNvPr>
          <p:cNvPicPr>
            <a:picLocks noChangeAspect="1"/>
          </p:cNvPicPr>
          <p:nvPr/>
        </p:nvPicPr>
        <p:blipFill>
          <a:blip r:embed="rId2"/>
          <a:stretch>
            <a:fillRect/>
          </a:stretch>
        </p:blipFill>
        <p:spPr>
          <a:xfrm>
            <a:off x="2438400" y="92504"/>
            <a:ext cx="7860394" cy="4453986"/>
          </a:xfrm>
          <a:prstGeom prst="rect">
            <a:avLst/>
          </a:prstGeom>
        </p:spPr>
      </p:pic>
      <p:sp>
        <p:nvSpPr>
          <p:cNvPr id="3" name="TextBox 2">
            <a:extLst>
              <a:ext uri="{FF2B5EF4-FFF2-40B4-BE49-F238E27FC236}">
                <a16:creationId xmlns:a16="http://schemas.microsoft.com/office/drawing/2014/main" id="{49C83F57-9437-4437-8AFA-6841381E3DDB}"/>
              </a:ext>
            </a:extLst>
          </p:cNvPr>
          <p:cNvSpPr txBox="1"/>
          <p:nvPr/>
        </p:nvSpPr>
        <p:spPr>
          <a:xfrm>
            <a:off x="81280" y="4549676"/>
            <a:ext cx="9137501" cy="2308324"/>
          </a:xfrm>
          <a:prstGeom prst="rect">
            <a:avLst/>
          </a:prstGeom>
          <a:noFill/>
        </p:spPr>
        <p:txBody>
          <a:bodyPr wrap="none" rtlCol="0">
            <a:spAutoFit/>
          </a:bodyPr>
          <a:lstStyle/>
          <a:p>
            <a:r>
              <a:rPr lang="en-US" sz="1200" dirty="0">
                <a:effectLst/>
              </a:rPr>
              <a:t>The slide shows a very simple application that doesn't integrate with any other AWS services. </a:t>
            </a:r>
          </a:p>
          <a:p>
            <a:r>
              <a:rPr lang="en-US" sz="1200" dirty="0">
                <a:effectLst/>
              </a:rPr>
              <a:t>But what if you have an application that accepts document uploads as part of a form submission and needs to upload to an Amazon S3 bucket? </a:t>
            </a:r>
          </a:p>
          <a:p>
            <a:r>
              <a:rPr lang="en-US" sz="1200" dirty="0">
                <a:effectLst/>
              </a:rPr>
              <a:t>What if you need to read to and write data from a set of Amazon DynamoDB tables? </a:t>
            </a:r>
          </a:p>
          <a:p>
            <a:endParaRPr lang="en-US" sz="1200" dirty="0"/>
          </a:p>
          <a:p>
            <a:r>
              <a:rPr lang="en-US" sz="1200" dirty="0">
                <a:effectLst/>
              </a:rPr>
              <a:t>One solution is to find a way to put AWS credentials on each instance created by AWS Elastic Beanstalk. </a:t>
            </a:r>
          </a:p>
          <a:p>
            <a:r>
              <a:rPr lang="en-US" sz="1200" dirty="0">
                <a:effectLst/>
              </a:rPr>
              <a:t>While possible, it's not the most secure way to grant permissions to an instance. </a:t>
            </a:r>
          </a:p>
          <a:p>
            <a:r>
              <a:rPr lang="en-US" sz="1200" dirty="0">
                <a:effectLst/>
              </a:rPr>
              <a:t>The preferred method is to use roles and instance profiles in IAM. </a:t>
            </a:r>
          </a:p>
          <a:p>
            <a:endParaRPr lang="en-US" sz="1200" dirty="0"/>
          </a:p>
          <a:p>
            <a:r>
              <a:rPr lang="en-US" sz="1200" dirty="0">
                <a:effectLst/>
              </a:rPr>
              <a:t>Whenever you create a role in AWS, IAM automatically creates an instance profile of the same name. </a:t>
            </a:r>
          </a:p>
          <a:p>
            <a:r>
              <a:rPr lang="en-US" sz="1200" dirty="0">
                <a:effectLst/>
              </a:rPr>
              <a:t>You can pass the name of the instance profile to eb create using the - -</a:t>
            </a:r>
            <a:r>
              <a:rPr lang="en-US" sz="1200" dirty="0" err="1">
                <a:effectLst/>
              </a:rPr>
              <a:t>ip</a:t>
            </a:r>
            <a:r>
              <a:rPr lang="en-US" sz="1200" dirty="0">
                <a:effectLst/>
              </a:rPr>
              <a:t> argument. </a:t>
            </a:r>
          </a:p>
          <a:p>
            <a:r>
              <a:rPr lang="en-US" sz="1200" dirty="0">
                <a:effectLst/>
              </a:rPr>
              <a:t>This will tell AWS Elastic Beanstalk to launch your Amazon EC2 instances into that profile. </a:t>
            </a:r>
          </a:p>
          <a:p>
            <a:r>
              <a:rPr lang="en-US" sz="1200" dirty="0">
                <a:effectLst/>
              </a:rPr>
              <a:t>Any code that executes on that instance will have the permissions to AWS services that are granted by the policies attached to the role</a:t>
            </a:r>
          </a:p>
        </p:txBody>
      </p:sp>
    </p:spTree>
    <p:extLst>
      <p:ext uri="{BB962C8B-B14F-4D97-AF65-F5344CB8AC3E}">
        <p14:creationId xmlns:p14="http://schemas.microsoft.com/office/powerpoint/2010/main" val="214360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57879-2622-4358-B02A-95CCF2314E60}"/>
              </a:ext>
            </a:extLst>
          </p:cNvPr>
          <p:cNvPicPr>
            <a:picLocks noChangeAspect="1"/>
          </p:cNvPicPr>
          <p:nvPr/>
        </p:nvPicPr>
        <p:blipFill>
          <a:blip r:embed="rId2"/>
          <a:stretch>
            <a:fillRect/>
          </a:stretch>
        </p:blipFill>
        <p:spPr>
          <a:xfrm>
            <a:off x="2571750" y="0"/>
            <a:ext cx="7711802" cy="4420778"/>
          </a:xfrm>
          <a:prstGeom prst="rect">
            <a:avLst/>
          </a:prstGeom>
        </p:spPr>
      </p:pic>
    </p:spTree>
    <p:extLst>
      <p:ext uri="{BB962C8B-B14F-4D97-AF65-F5344CB8AC3E}">
        <p14:creationId xmlns:p14="http://schemas.microsoft.com/office/powerpoint/2010/main" val="4168145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508B8-99E6-497E-AB4C-D059D4901157}"/>
              </a:ext>
            </a:extLst>
          </p:cNvPr>
          <p:cNvSpPr txBox="1"/>
          <p:nvPr/>
        </p:nvSpPr>
        <p:spPr>
          <a:xfrm>
            <a:off x="621069" y="1259175"/>
            <a:ext cx="11711861" cy="4339650"/>
          </a:xfrm>
          <a:prstGeom prst="rect">
            <a:avLst/>
          </a:prstGeom>
          <a:noFill/>
        </p:spPr>
        <p:txBody>
          <a:bodyPr wrap="none" rtlCol="0">
            <a:spAutoFit/>
          </a:bodyPr>
          <a:lstStyle/>
          <a:p>
            <a:r>
              <a:rPr lang="en-US" sz="1200" dirty="0">
                <a:effectLst/>
              </a:rPr>
              <a:t>That solution is good if you only need the default environment. But what if you have a more complex application? </a:t>
            </a:r>
          </a:p>
          <a:p>
            <a:r>
              <a:rPr lang="en-US" sz="1200" dirty="0">
                <a:effectLst/>
              </a:rPr>
              <a:t>For example, what if you have built a Ruby application that requires multiple </a:t>
            </a:r>
            <a:r>
              <a:rPr lang="en-US" sz="1200" dirty="0" err="1">
                <a:effectLst/>
              </a:rPr>
              <a:t>gemfiles</a:t>
            </a:r>
            <a:r>
              <a:rPr lang="en-US" sz="1200" dirty="0">
                <a:effectLst/>
              </a:rPr>
              <a:t>? </a:t>
            </a:r>
          </a:p>
          <a:p>
            <a:r>
              <a:rPr lang="en-US" sz="1200" dirty="0">
                <a:effectLst/>
              </a:rPr>
              <a:t>Or what if you need to tweak the default settings that AWS Elastic Beanstalk applies to your load balancer? </a:t>
            </a:r>
          </a:p>
          <a:p>
            <a:endParaRPr lang="en-US" sz="1200" dirty="0"/>
          </a:p>
          <a:p>
            <a:r>
              <a:rPr lang="en-US" sz="1200" dirty="0">
                <a:effectLst/>
              </a:rPr>
              <a:t>The .</a:t>
            </a:r>
            <a:r>
              <a:rPr lang="en-US" sz="1200" dirty="0" err="1">
                <a:effectLst/>
              </a:rPr>
              <a:t>elasticbeanstalk</a:t>
            </a:r>
            <a:r>
              <a:rPr lang="en-US" sz="1200" dirty="0">
                <a:effectLst/>
              </a:rPr>
              <a:t>/</a:t>
            </a:r>
            <a:r>
              <a:rPr lang="en-US" sz="1200" dirty="0" err="1">
                <a:effectLst/>
              </a:rPr>
              <a:t>config.yml</a:t>
            </a:r>
            <a:r>
              <a:rPr lang="en-US" sz="1200" dirty="0">
                <a:effectLst/>
              </a:rPr>
              <a:t> file that was created when you ran eb </a:t>
            </a:r>
            <a:r>
              <a:rPr lang="en-US" sz="1200" dirty="0" err="1">
                <a:effectLst/>
              </a:rPr>
              <a:t>init</a:t>
            </a:r>
            <a:r>
              <a:rPr lang="en-US" sz="1200" dirty="0">
                <a:effectLst/>
              </a:rPr>
              <a:t> is your project's environment configuration file: a YAML formatted file that supports a large number of options</a:t>
            </a:r>
          </a:p>
          <a:p>
            <a:r>
              <a:rPr lang="en-US" sz="1200" dirty="0"/>
              <a:t>  </a:t>
            </a:r>
            <a:r>
              <a:rPr lang="en-US" sz="1200" dirty="0">
                <a:effectLst/>
              </a:rPr>
              <a:t> for configuring your default environment. These options include: </a:t>
            </a:r>
          </a:p>
          <a:p>
            <a:r>
              <a:rPr lang="en-US" sz="1200" dirty="0">
                <a:effectLst/>
              </a:rPr>
              <a:t>• Configuring repo packages, installing external packages, downloading files, and executing commands on the instances that host your application. </a:t>
            </a:r>
          </a:p>
          <a:p>
            <a:r>
              <a:rPr lang="en-US" sz="1200" dirty="0">
                <a:effectLst/>
              </a:rPr>
              <a:t>• Configuring the defaults used by AWS Elastic Beanstalk services. </a:t>
            </a:r>
          </a:p>
          <a:p>
            <a:r>
              <a:rPr lang="en-US" sz="1200" dirty="0">
                <a:effectLst/>
              </a:rPr>
              <a:t>• Configuring your application's run-time environment (e.g., target runtime for .NET Framework applications and DB connection strings and credentials) </a:t>
            </a:r>
          </a:p>
          <a:p>
            <a:r>
              <a:rPr lang="en-US" sz="1200" dirty="0">
                <a:effectLst/>
              </a:rPr>
              <a:t>• Configuring your application to use HTTPS. </a:t>
            </a:r>
          </a:p>
          <a:p>
            <a:endParaRPr lang="en-US" sz="1200" dirty="0"/>
          </a:p>
          <a:p>
            <a:r>
              <a:rPr lang="en-US" sz="1200" dirty="0">
                <a:effectLst/>
              </a:rPr>
              <a:t>The </a:t>
            </a:r>
            <a:r>
              <a:rPr lang="en-US" sz="1200" dirty="0" err="1">
                <a:effectLst/>
              </a:rPr>
              <a:t>config.yml</a:t>
            </a:r>
            <a:r>
              <a:rPr lang="en-US" sz="1200" dirty="0">
                <a:effectLst/>
              </a:rPr>
              <a:t> file is bundled up with your application when you deploy it to your AWS Elastic Beanstalk environment. </a:t>
            </a:r>
          </a:p>
          <a:p>
            <a:r>
              <a:rPr lang="en-US" sz="1200" dirty="0">
                <a:effectLst/>
              </a:rPr>
              <a:t>Elastic Beanstalk reads this file and uses the settings to configure your instances and related services</a:t>
            </a:r>
          </a:p>
          <a:p>
            <a:endParaRPr lang="en-US" sz="1200" dirty="0">
              <a:effectLst/>
            </a:endParaRPr>
          </a:p>
          <a:p>
            <a:r>
              <a:rPr lang="en-US" sz="1200" dirty="0">
                <a:effectLst/>
              </a:rPr>
              <a:t>Configuration options can be changed and re-applied to a running application by re-uploading the source bundle with a new version of the </a:t>
            </a:r>
            <a:r>
              <a:rPr lang="en-US" sz="1200" dirty="0" err="1">
                <a:effectLst/>
              </a:rPr>
              <a:t>config.yml</a:t>
            </a:r>
            <a:r>
              <a:rPr lang="en-US" sz="1200" dirty="0">
                <a:effectLst/>
              </a:rPr>
              <a:t> file. </a:t>
            </a:r>
          </a:p>
          <a:p>
            <a:r>
              <a:rPr lang="en-US" sz="1200" dirty="0">
                <a:effectLst/>
              </a:rPr>
              <a:t>You can also create a saved configuration in AWS Elastic Beanstalk and apply this saved configuration to a specified environment. </a:t>
            </a:r>
          </a:p>
          <a:p>
            <a:endParaRPr lang="en-US" sz="1200" dirty="0"/>
          </a:p>
          <a:p>
            <a:r>
              <a:rPr lang="en-US" sz="1200" dirty="0">
                <a:effectLst/>
              </a:rPr>
              <a:t>Configurations can be managed and applied by using the eb config command. </a:t>
            </a:r>
          </a:p>
          <a:p>
            <a:r>
              <a:rPr lang="en-US" sz="1200" dirty="0">
                <a:effectLst/>
              </a:rPr>
              <a:t>For a list of sub-commands, see http://docs.aws.amazon.com/elasticbeanstalk/latest/dg/eb3-config.html. </a:t>
            </a:r>
          </a:p>
          <a:p>
            <a:endParaRPr lang="en-US" sz="1200" dirty="0"/>
          </a:p>
          <a:p>
            <a:r>
              <a:rPr lang="en-US" sz="1200" dirty="0">
                <a:effectLst/>
              </a:rPr>
              <a:t>For more information, see: </a:t>
            </a:r>
          </a:p>
          <a:p>
            <a:r>
              <a:rPr lang="en-US" sz="1200" dirty="0">
                <a:effectLst/>
              </a:rPr>
              <a:t>• Customizing Software on Linux Servers: http://docs.aws.amazon.com/elasticbeanstalk/latest/dg/customize-containers-ec2.html </a:t>
            </a:r>
          </a:p>
          <a:p>
            <a:r>
              <a:rPr lang="en-US" sz="1200" dirty="0">
                <a:effectLst/>
              </a:rPr>
              <a:t>• Customizing Software on Windows Servers : http://docs.aws.amazon.com/elasticbeanstalk/latest/dg/customize-containers-windows-ec2.html </a:t>
            </a:r>
          </a:p>
        </p:txBody>
      </p:sp>
    </p:spTree>
    <p:extLst>
      <p:ext uri="{BB962C8B-B14F-4D97-AF65-F5344CB8AC3E}">
        <p14:creationId xmlns:p14="http://schemas.microsoft.com/office/powerpoint/2010/main" val="642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5B4D9E-5398-4D1C-A21C-DA3429B44800}"/>
              </a:ext>
            </a:extLst>
          </p:cNvPr>
          <p:cNvPicPr>
            <a:picLocks noChangeAspect="1"/>
          </p:cNvPicPr>
          <p:nvPr/>
        </p:nvPicPr>
        <p:blipFill>
          <a:blip r:embed="rId2"/>
          <a:stretch>
            <a:fillRect/>
          </a:stretch>
        </p:blipFill>
        <p:spPr>
          <a:xfrm>
            <a:off x="1946544" y="272845"/>
            <a:ext cx="8451312" cy="4724809"/>
          </a:xfrm>
          <a:prstGeom prst="rect">
            <a:avLst/>
          </a:prstGeom>
        </p:spPr>
      </p:pic>
      <p:sp>
        <p:nvSpPr>
          <p:cNvPr id="3" name="TextBox 2">
            <a:extLst>
              <a:ext uri="{FF2B5EF4-FFF2-40B4-BE49-F238E27FC236}">
                <a16:creationId xmlns:a16="http://schemas.microsoft.com/office/drawing/2014/main" id="{EC713B01-B8FD-4411-99F3-10F73724F774}"/>
              </a:ext>
            </a:extLst>
          </p:cNvPr>
          <p:cNvSpPr txBox="1"/>
          <p:nvPr/>
        </p:nvSpPr>
        <p:spPr>
          <a:xfrm>
            <a:off x="259203" y="4919008"/>
            <a:ext cx="11825994" cy="1938992"/>
          </a:xfrm>
          <a:prstGeom prst="rect">
            <a:avLst/>
          </a:prstGeom>
          <a:noFill/>
        </p:spPr>
        <p:txBody>
          <a:bodyPr wrap="none" rtlCol="0">
            <a:spAutoFit/>
          </a:bodyPr>
          <a:lstStyle/>
          <a:p>
            <a:r>
              <a:rPr lang="en-US" sz="1200" dirty="0">
                <a:effectLst/>
              </a:rPr>
              <a:t>This slide shows a small snippet (taken from here: https://ruby.awsblog.com/post/Tx2AK2MFX0QHRIO/Deploying-Ruby-Applications-to-AWS-Elastic-Beanstalk-with-Git) that defines some </a:t>
            </a:r>
          </a:p>
          <a:p>
            <a:r>
              <a:rPr lang="en-US" sz="1200" dirty="0">
                <a:effectLst/>
              </a:rPr>
              <a:t>custom options for a Ruby on Rails application. </a:t>
            </a:r>
          </a:p>
          <a:p>
            <a:endParaRPr lang="en-US" sz="1200" dirty="0"/>
          </a:p>
          <a:p>
            <a:r>
              <a:rPr lang="en-US" sz="1200" dirty="0">
                <a:effectLst/>
              </a:rPr>
              <a:t>Option settings enable you to define two types of values for your application environment. </a:t>
            </a:r>
          </a:p>
          <a:p>
            <a:r>
              <a:rPr lang="en-US" sz="1200" dirty="0">
                <a:effectLst/>
              </a:rPr>
              <a:t>The first values are arbitrary or application platform–specific options that will be defined as environment variables on your Amazon EC2 instances.</a:t>
            </a:r>
          </a:p>
          <a:p>
            <a:r>
              <a:rPr lang="en-US" sz="1200" dirty="0">
                <a:effectLst/>
              </a:rPr>
              <a:t>These can be used to assist your application in retrieving certain values at run time, such as which database endpoint to use. </a:t>
            </a:r>
          </a:p>
          <a:p>
            <a:r>
              <a:rPr lang="en-US" sz="1200" dirty="0">
                <a:effectLst/>
              </a:rPr>
              <a:t>The second values are options that apply to other components in your application stack, such as your load balancing and Auto Scaling group. </a:t>
            </a:r>
          </a:p>
          <a:p>
            <a:r>
              <a:rPr lang="en-US" sz="1200" dirty="0">
                <a:effectLst/>
              </a:rPr>
              <a:t>These options consist of a namespace name, an option name, and a value. </a:t>
            </a:r>
          </a:p>
          <a:p>
            <a:endParaRPr lang="en-US" sz="1200" dirty="0"/>
          </a:p>
          <a:p>
            <a:r>
              <a:rPr lang="en-US" sz="1200" dirty="0">
                <a:effectLst/>
              </a:rPr>
              <a:t>For a list of all available namespaces and configuration options, see http://docs.aws.amazon.com/elasticbeanstalk/latest/dg/command-options.html</a:t>
            </a:r>
          </a:p>
        </p:txBody>
      </p:sp>
    </p:spTree>
    <p:extLst>
      <p:ext uri="{BB962C8B-B14F-4D97-AF65-F5344CB8AC3E}">
        <p14:creationId xmlns:p14="http://schemas.microsoft.com/office/powerpoint/2010/main" val="392326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AF5FC-1DDC-4DE4-9108-24E3659A401D}"/>
              </a:ext>
            </a:extLst>
          </p:cNvPr>
          <p:cNvPicPr>
            <a:picLocks noChangeAspect="1"/>
          </p:cNvPicPr>
          <p:nvPr/>
        </p:nvPicPr>
        <p:blipFill>
          <a:blip r:embed="rId2"/>
          <a:stretch>
            <a:fillRect/>
          </a:stretch>
        </p:blipFill>
        <p:spPr>
          <a:xfrm>
            <a:off x="1919878" y="218234"/>
            <a:ext cx="8352244" cy="4755292"/>
          </a:xfrm>
          <a:prstGeom prst="rect">
            <a:avLst/>
          </a:prstGeom>
        </p:spPr>
      </p:pic>
      <p:sp>
        <p:nvSpPr>
          <p:cNvPr id="5" name="TextBox 4">
            <a:extLst>
              <a:ext uri="{FF2B5EF4-FFF2-40B4-BE49-F238E27FC236}">
                <a16:creationId xmlns:a16="http://schemas.microsoft.com/office/drawing/2014/main" id="{3DAE77D5-5860-4C6E-8B51-DAC91351BC4F}"/>
              </a:ext>
            </a:extLst>
          </p:cNvPr>
          <p:cNvSpPr txBox="1"/>
          <p:nvPr/>
        </p:nvSpPr>
        <p:spPr>
          <a:xfrm>
            <a:off x="111760" y="4973526"/>
            <a:ext cx="12207253" cy="1569660"/>
          </a:xfrm>
          <a:prstGeom prst="rect">
            <a:avLst/>
          </a:prstGeom>
          <a:noFill/>
        </p:spPr>
        <p:txBody>
          <a:bodyPr wrap="none" rtlCol="0">
            <a:spAutoFit/>
          </a:bodyPr>
          <a:lstStyle/>
          <a:p>
            <a:r>
              <a:rPr lang="en-US" sz="1200" dirty="0">
                <a:effectLst/>
              </a:rPr>
              <a:t>When updating an application, you have a couple of options. The first is to perform an in-place update. At its simplest (e.g., a point release), this involves just deploying a new version to your </a:t>
            </a:r>
          </a:p>
          <a:p>
            <a:r>
              <a:rPr lang="en-US" sz="1200" dirty="0">
                <a:effectLst/>
              </a:rPr>
              <a:t>existing stack. Using the eb deploy command, you can deploy the latest version of the source code in your code repository, apply a label to it, and deploy the new version to your existing stack.</a:t>
            </a:r>
          </a:p>
          <a:p>
            <a:endParaRPr lang="en-US" sz="1200" dirty="0"/>
          </a:p>
          <a:p>
            <a:r>
              <a:rPr lang="en-US" sz="1200" dirty="0">
                <a:effectLst/>
              </a:rPr>
              <a:t> Another option to switch an environment with zero downtime is to deploy to a new environment using the eb clone feature, which creates an exact clone of your existing stack. </a:t>
            </a:r>
          </a:p>
          <a:p>
            <a:r>
              <a:rPr lang="en-US" sz="1200" dirty="0">
                <a:effectLst/>
              </a:rPr>
              <a:t>When the new environment is up and you have deployed your new application version to it, you can use the URL to the stack provided by AWS Elastic Beanstalk to verify that it is up and running</a:t>
            </a:r>
          </a:p>
          <a:p>
            <a:r>
              <a:rPr lang="en-US" sz="1200" dirty="0">
                <a:effectLst/>
              </a:rPr>
              <a:t> and behaving as expected. You can then use the eb swap command to swap the CNAME from your running stack to the new stack and cut all users over to the new version. </a:t>
            </a:r>
          </a:p>
          <a:p>
            <a:endParaRPr lang="en-US" sz="1200" dirty="0"/>
          </a:p>
          <a:p>
            <a:r>
              <a:rPr lang="en-US" sz="1200" dirty="0">
                <a:effectLst/>
              </a:rPr>
              <a:t>For more information, see http://docs.aws.amazon.com/elasticbeanstalk/latest/dg/using-features.CNAMESwap.html.</a:t>
            </a:r>
          </a:p>
        </p:txBody>
      </p:sp>
    </p:spTree>
    <p:extLst>
      <p:ext uri="{BB962C8B-B14F-4D97-AF65-F5344CB8AC3E}">
        <p14:creationId xmlns:p14="http://schemas.microsoft.com/office/powerpoint/2010/main" val="1200290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AE4FB-53AB-4DB5-A1F6-29D704C2381C}"/>
              </a:ext>
            </a:extLst>
          </p:cNvPr>
          <p:cNvPicPr>
            <a:picLocks noChangeAspect="1"/>
          </p:cNvPicPr>
          <p:nvPr/>
        </p:nvPicPr>
        <p:blipFill>
          <a:blip r:embed="rId2"/>
          <a:stretch>
            <a:fillRect/>
          </a:stretch>
        </p:blipFill>
        <p:spPr>
          <a:xfrm>
            <a:off x="4110860" y="256501"/>
            <a:ext cx="2994920" cy="899238"/>
          </a:xfrm>
          <a:prstGeom prst="rect">
            <a:avLst/>
          </a:prstGeom>
        </p:spPr>
      </p:pic>
      <p:pic>
        <p:nvPicPr>
          <p:cNvPr id="3" name="Picture 2">
            <a:extLst>
              <a:ext uri="{FF2B5EF4-FFF2-40B4-BE49-F238E27FC236}">
                <a16:creationId xmlns:a16="http://schemas.microsoft.com/office/drawing/2014/main" id="{9A050209-1331-4F5D-AA9A-99953300546E}"/>
              </a:ext>
            </a:extLst>
          </p:cNvPr>
          <p:cNvPicPr>
            <a:picLocks noChangeAspect="1"/>
          </p:cNvPicPr>
          <p:nvPr/>
        </p:nvPicPr>
        <p:blipFill>
          <a:blip r:embed="rId3"/>
          <a:stretch>
            <a:fillRect/>
          </a:stretch>
        </p:blipFill>
        <p:spPr>
          <a:xfrm>
            <a:off x="1874154" y="1039923"/>
            <a:ext cx="8443692" cy="4778154"/>
          </a:xfrm>
          <a:prstGeom prst="rect">
            <a:avLst/>
          </a:prstGeom>
        </p:spPr>
      </p:pic>
      <p:sp>
        <p:nvSpPr>
          <p:cNvPr id="4" name="TextBox 3">
            <a:extLst>
              <a:ext uri="{FF2B5EF4-FFF2-40B4-BE49-F238E27FC236}">
                <a16:creationId xmlns:a16="http://schemas.microsoft.com/office/drawing/2014/main" id="{BEB2FE0C-EF17-4BFD-AE70-D27AEA868B95}"/>
              </a:ext>
            </a:extLst>
          </p:cNvPr>
          <p:cNvSpPr txBox="1"/>
          <p:nvPr/>
        </p:nvSpPr>
        <p:spPr>
          <a:xfrm>
            <a:off x="491920" y="5688449"/>
            <a:ext cx="7237879" cy="1169551"/>
          </a:xfrm>
          <a:prstGeom prst="rect">
            <a:avLst/>
          </a:prstGeom>
          <a:noFill/>
        </p:spPr>
        <p:txBody>
          <a:bodyPr wrap="none" rtlCol="0">
            <a:spAutoFit/>
          </a:bodyPr>
          <a:lstStyle/>
          <a:p>
            <a:r>
              <a:rPr lang="en-US" sz="1000" dirty="0">
                <a:effectLst/>
              </a:rPr>
              <a:t>Read left to right: </a:t>
            </a:r>
          </a:p>
          <a:p>
            <a:r>
              <a:rPr lang="en-US" sz="1000" dirty="0">
                <a:effectLst/>
              </a:rPr>
              <a:t>(True) </a:t>
            </a:r>
          </a:p>
          <a:p>
            <a:r>
              <a:rPr lang="en-US" sz="1000" dirty="0">
                <a:effectLst/>
              </a:rPr>
              <a:t>(True)</a:t>
            </a:r>
          </a:p>
          <a:p>
            <a:r>
              <a:rPr lang="en-US" sz="1000" dirty="0">
                <a:effectLst/>
              </a:rPr>
              <a:t> (True)</a:t>
            </a:r>
          </a:p>
          <a:p>
            <a:r>
              <a:rPr lang="en-US" sz="1000" dirty="0">
                <a:effectLst/>
              </a:rPr>
              <a:t> (False) AWS </a:t>
            </a:r>
            <a:r>
              <a:rPr lang="en-US" sz="1000" dirty="0" err="1">
                <a:effectLst/>
              </a:rPr>
              <a:t>CodeBuild</a:t>
            </a:r>
            <a:r>
              <a:rPr lang="en-US" sz="1000" dirty="0">
                <a:effectLst/>
              </a:rPr>
              <a:t> compiles source code, runs tests, and produces software packages that are ready to deploy, not AWS </a:t>
            </a:r>
            <a:r>
              <a:rPr lang="en-US" sz="1000" dirty="0" err="1">
                <a:effectLst/>
              </a:rPr>
              <a:t>CodeStar</a:t>
            </a:r>
            <a:r>
              <a:rPr lang="en-US" sz="1000" dirty="0">
                <a:effectLst/>
              </a:rPr>
              <a:t>. </a:t>
            </a:r>
          </a:p>
          <a:p>
            <a:r>
              <a:rPr lang="en-US" sz="1000" dirty="0">
                <a:effectLst/>
              </a:rPr>
              <a:t>(True) </a:t>
            </a:r>
          </a:p>
          <a:p>
            <a:r>
              <a:rPr lang="en-US" sz="1000" dirty="0">
                <a:effectLst/>
              </a:rPr>
              <a:t>(False) In A/B, the deployment strategy works much like blue/green in that you have two copies of your environment running.</a:t>
            </a:r>
          </a:p>
        </p:txBody>
      </p:sp>
    </p:spTree>
    <p:extLst>
      <p:ext uri="{BB962C8B-B14F-4D97-AF65-F5344CB8AC3E}">
        <p14:creationId xmlns:p14="http://schemas.microsoft.com/office/powerpoint/2010/main" val="65998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25BD74-7E0D-4F64-9E39-6C1A2F8A2EC1}"/>
              </a:ext>
            </a:extLst>
          </p:cNvPr>
          <p:cNvPicPr>
            <a:picLocks noChangeAspect="1"/>
          </p:cNvPicPr>
          <p:nvPr/>
        </p:nvPicPr>
        <p:blipFill>
          <a:blip r:embed="rId2"/>
          <a:stretch>
            <a:fillRect/>
          </a:stretch>
        </p:blipFill>
        <p:spPr>
          <a:xfrm>
            <a:off x="2755084" y="216703"/>
            <a:ext cx="6681831" cy="3832137"/>
          </a:xfrm>
          <a:prstGeom prst="rect">
            <a:avLst/>
          </a:prstGeom>
        </p:spPr>
      </p:pic>
      <p:sp>
        <p:nvSpPr>
          <p:cNvPr id="3" name="TextBox 2">
            <a:extLst>
              <a:ext uri="{FF2B5EF4-FFF2-40B4-BE49-F238E27FC236}">
                <a16:creationId xmlns:a16="http://schemas.microsoft.com/office/drawing/2014/main" id="{E736C42A-B009-4BD5-BD0A-B8E3E3BBC676}"/>
              </a:ext>
            </a:extLst>
          </p:cNvPr>
          <p:cNvSpPr txBox="1"/>
          <p:nvPr/>
        </p:nvSpPr>
        <p:spPr>
          <a:xfrm>
            <a:off x="299967" y="4180344"/>
            <a:ext cx="12037975" cy="2677656"/>
          </a:xfrm>
          <a:prstGeom prst="rect">
            <a:avLst/>
          </a:prstGeom>
          <a:noFill/>
        </p:spPr>
        <p:txBody>
          <a:bodyPr wrap="none" rtlCol="0">
            <a:spAutoFit/>
          </a:bodyPr>
          <a:lstStyle/>
          <a:p>
            <a:r>
              <a:rPr lang="en-US" sz="1200" dirty="0">
                <a:effectLst/>
              </a:rPr>
              <a:t>In the cloud, your application is not just your application. Your application is your application plus all of the associated infrastructure required to run it. </a:t>
            </a:r>
          </a:p>
          <a:p>
            <a:r>
              <a:rPr lang="en-US" sz="1200" dirty="0">
                <a:effectLst/>
              </a:rPr>
              <a:t>This can include VPCs, load balancers, Auto Scaling groups, Amazon RDS databases, Amazon S3 buckets and their associated data, </a:t>
            </a:r>
          </a:p>
          <a:p>
            <a:r>
              <a:rPr lang="en-US" sz="1200" dirty="0">
                <a:effectLst/>
              </a:rPr>
              <a:t> servers, anything in AWS (and beyond) that your application depends on to function correctly.</a:t>
            </a:r>
          </a:p>
          <a:p>
            <a:r>
              <a:rPr lang="en-US" sz="1200" dirty="0">
                <a:effectLst/>
              </a:rPr>
              <a:t> </a:t>
            </a:r>
          </a:p>
          <a:p>
            <a:r>
              <a:rPr lang="en-US" sz="1200" dirty="0">
                <a:effectLst/>
              </a:rPr>
              <a:t>This is a different way of thinking than some developers might be used to. </a:t>
            </a:r>
          </a:p>
          <a:p>
            <a:r>
              <a:rPr lang="en-US" sz="1200" dirty="0">
                <a:effectLst/>
              </a:rPr>
              <a:t>Until the past 20 years or so, developers and system administrators were seen as having distinct jobs, and the two teams often worked in silos.</a:t>
            </a:r>
          </a:p>
          <a:p>
            <a:r>
              <a:rPr lang="en-US" sz="1200" dirty="0">
                <a:effectLst/>
              </a:rPr>
              <a:t> This led to the phenomenon of developers "throwing applications over the wall" to the system administration team; </a:t>
            </a:r>
          </a:p>
          <a:p>
            <a:r>
              <a:rPr lang="en-US" sz="1200" dirty="0">
                <a:effectLst/>
              </a:rPr>
              <a:t>developers would ensure that applications worked in their dev environments, but would leave it to system administrators to set up the corresponding environment properly in production. </a:t>
            </a:r>
          </a:p>
          <a:p>
            <a:r>
              <a:rPr lang="en-US" sz="1200" dirty="0">
                <a:effectLst/>
              </a:rPr>
              <a:t>This disconnected approach results in a lot of expensive, time-consuming conversation between the two teams as the </a:t>
            </a:r>
            <a:r>
              <a:rPr lang="en-US" sz="1200" dirty="0" err="1">
                <a:effectLst/>
              </a:rPr>
              <a:t>SysOps</a:t>
            </a:r>
            <a:r>
              <a:rPr lang="en-US" sz="1200" dirty="0">
                <a:effectLst/>
              </a:rPr>
              <a:t> teams struggle to host whatever the development team creates </a:t>
            </a:r>
          </a:p>
          <a:p>
            <a:r>
              <a:rPr lang="en-US" sz="1200" dirty="0">
                <a:effectLst/>
              </a:rPr>
              <a:t>in a scalable, secure manner. The Agile and DevOps movements have worked to close this gap between the Dev and </a:t>
            </a:r>
            <a:r>
              <a:rPr lang="en-US" sz="1200" dirty="0" err="1">
                <a:effectLst/>
              </a:rPr>
              <a:t>SysOps</a:t>
            </a:r>
            <a:r>
              <a:rPr lang="en-US" sz="1200" dirty="0">
                <a:effectLst/>
              </a:rPr>
              <a:t> teams. </a:t>
            </a:r>
          </a:p>
          <a:p>
            <a:r>
              <a:rPr lang="en-US" sz="1200" dirty="0">
                <a:effectLst/>
              </a:rPr>
              <a:t>Deploying applications in the cloud helps break down these traditional silos. </a:t>
            </a:r>
          </a:p>
          <a:p>
            <a:r>
              <a:rPr lang="en-US" sz="1200" dirty="0">
                <a:effectLst/>
              </a:rPr>
              <a:t>In a traditional data center platform, it can be prohibitively expensive for a Dev team to build out an architecture similar to one that exists in the production environment.</a:t>
            </a:r>
          </a:p>
          <a:p>
            <a:r>
              <a:rPr lang="en-US" sz="1200" dirty="0">
                <a:effectLst/>
              </a:rPr>
              <a:t> In the cloud, Dev teams have the tools they need to provision their own infrastructure, to test that infrastructure at scale, and to turn off that infrastructure when it's not in use. </a:t>
            </a:r>
          </a:p>
          <a:p>
            <a:r>
              <a:rPr lang="en-US" sz="1200" dirty="0">
                <a:effectLst/>
              </a:rPr>
              <a:t>This allows developer teams to create environments that are similar (or, even better, identical) to the environment that their application will run in when it is deployed to production.</a:t>
            </a:r>
          </a:p>
        </p:txBody>
      </p:sp>
    </p:spTree>
    <p:extLst>
      <p:ext uri="{BB962C8B-B14F-4D97-AF65-F5344CB8AC3E}">
        <p14:creationId xmlns:p14="http://schemas.microsoft.com/office/powerpoint/2010/main" val="3566371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60A409-CC56-4FA6-BC2D-5E1665A6CCB0}"/>
              </a:ext>
            </a:extLst>
          </p:cNvPr>
          <p:cNvPicPr>
            <a:picLocks noChangeAspect="1"/>
          </p:cNvPicPr>
          <p:nvPr/>
        </p:nvPicPr>
        <p:blipFill>
          <a:blip r:embed="rId2"/>
          <a:stretch>
            <a:fillRect/>
          </a:stretch>
        </p:blipFill>
        <p:spPr>
          <a:xfrm>
            <a:off x="3694252" y="295886"/>
            <a:ext cx="4092295" cy="556308"/>
          </a:xfrm>
          <a:prstGeom prst="rect">
            <a:avLst/>
          </a:prstGeom>
        </p:spPr>
      </p:pic>
      <p:pic>
        <p:nvPicPr>
          <p:cNvPr id="3" name="Picture 2">
            <a:extLst>
              <a:ext uri="{FF2B5EF4-FFF2-40B4-BE49-F238E27FC236}">
                <a16:creationId xmlns:a16="http://schemas.microsoft.com/office/drawing/2014/main" id="{989BAEB1-F7ED-47D4-97FD-F6499D274CC2}"/>
              </a:ext>
            </a:extLst>
          </p:cNvPr>
          <p:cNvPicPr>
            <a:picLocks noChangeAspect="1"/>
          </p:cNvPicPr>
          <p:nvPr/>
        </p:nvPicPr>
        <p:blipFill>
          <a:blip r:embed="rId3"/>
          <a:stretch>
            <a:fillRect/>
          </a:stretch>
        </p:blipFill>
        <p:spPr>
          <a:xfrm>
            <a:off x="213359" y="953267"/>
            <a:ext cx="4786914" cy="2723589"/>
          </a:xfrm>
          <a:prstGeom prst="rect">
            <a:avLst/>
          </a:prstGeom>
        </p:spPr>
      </p:pic>
      <p:pic>
        <p:nvPicPr>
          <p:cNvPr id="4" name="Picture 3">
            <a:extLst>
              <a:ext uri="{FF2B5EF4-FFF2-40B4-BE49-F238E27FC236}">
                <a16:creationId xmlns:a16="http://schemas.microsoft.com/office/drawing/2014/main" id="{8E2CECF8-20E1-45D4-843E-1FD98F6081DC}"/>
              </a:ext>
            </a:extLst>
          </p:cNvPr>
          <p:cNvPicPr>
            <a:picLocks noChangeAspect="1"/>
          </p:cNvPicPr>
          <p:nvPr/>
        </p:nvPicPr>
        <p:blipFill>
          <a:blip r:embed="rId4"/>
          <a:stretch>
            <a:fillRect/>
          </a:stretch>
        </p:blipFill>
        <p:spPr>
          <a:xfrm>
            <a:off x="6786880" y="953268"/>
            <a:ext cx="4999292" cy="2825296"/>
          </a:xfrm>
          <a:prstGeom prst="rect">
            <a:avLst/>
          </a:prstGeom>
        </p:spPr>
      </p:pic>
      <p:pic>
        <p:nvPicPr>
          <p:cNvPr id="5" name="Picture 4">
            <a:extLst>
              <a:ext uri="{FF2B5EF4-FFF2-40B4-BE49-F238E27FC236}">
                <a16:creationId xmlns:a16="http://schemas.microsoft.com/office/drawing/2014/main" id="{E3486515-E8DE-4461-A5F5-B4FFA7446ACC}"/>
              </a:ext>
            </a:extLst>
          </p:cNvPr>
          <p:cNvPicPr>
            <a:picLocks noChangeAspect="1"/>
          </p:cNvPicPr>
          <p:nvPr/>
        </p:nvPicPr>
        <p:blipFill>
          <a:blip r:embed="rId5"/>
          <a:stretch>
            <a:fillRect/>
          </a:stretch>
        </p:blipFill>
        <p:spPr>
          <a:xfrm>
            <a:off x="213359" y="3838524"/>
            <a:ext cx="4846321" cy="2723589"/>
          </a:xfrm>
          <a:prstGeom prst="rect">
            <a:avLst/>
          </a:prstGeom>
        </p:spPr>
      </p:pic>
      <p:pic>
        <p:nvPicPr>
          <p:cNvPr id="6" name="Picture 5">
            <a:extLst>
              <a:ext uri="{FF2B5EF4-FFF2-40B4-BE49-F238E27FC236}">
                <a16:creationId xmlns:a16="http://schemas.microsoft.com/office/drawing/2014/main" id="{ED6E20A4-E65D-4B53-BBAB-A4DF730BAD89}"/>
              </a:ext>
            </a:extLst>
          </p:cNvPr>
          <p:cNvPicPr>
            <a:picLocks noChangeAspect="1"/>
          </p:cNvPicPr>
          <p:nvPr/>
        </p:nvPicPr>
        <p:blipFill>
          <a:blip r:embed="rId6"/>
          <a:stretch>
            <a:fillRect/>
          </a:stretch>
        </p:blipFill>
        <p:spPr>
          <a:xfrm>
            <a:off x="6786879" y="3838524"/>
            <a:ext cx="4985281" cy="2825296"/>
          </a:xfrm>
          <a:prstGeom prst="rect">
            <a:avLst/>
          </a:prstGeom>
        </p:spPr>
      </p:pic>
    </p:spTree>
    <p:extLst>
      <p:ext uri="{BB962C8B-B14F-4D97-AF65-F5344CB8AC3E}">
        <p14:creationId xmlns:p14="http://schemas.microsoft.com/office/powerpoint/2010/main" val="241931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58C7C1-E8D4-465E-B1D4-A98976F76BDC}"/>
              </a:ext>
            </a:extLst>
          </p:cNvPr>
          <p:cNvPicPr>
            <a:picLocks noChangeAspect="1"/>
          </p:cNvPicPr>
          <p:nvPr/>
        </p:nvPicPr>
        <p:blipFill>
          <a:blip r:embed="rId2"/>
          <a:stretch>
            <a:fillRect/>
          </a:stretch>
        </p:blipFill>
        <p:spPr>
          <a:xfrm>
            <a:off x="1893206" y="1070405"/>
            <a:ext cx="8405588" cy="4717189"/>
          </a:xfrm>
          <a:prstGeom prst="rect">
            <a:avLst/>
          </a:prstGeom>
        </p:spPr>
      </p:pic>
    </p:spTree>
    <p:extLst>
      <p:ext uri="{BB962C8B-B14F-4D97-AF65-F5344CB8AC3E}">
        <p14:creationId xmlns:p14="http://schemas.microsoft.com/office/powerpoint/2010/main" val="281042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12B45-DD61-4C19-873F-9B2739E94B02}"/>
              </a:ext>
            </a:extLst>
          </p:cNvPr>
          <p:cNvPicPr>
            <a:picLocks noChangeAspect="1"/>
          </p:cNvPicPr>
          <p:nvPr/>
        </p:nvPicPr>
        <p:blipFill>
          <a:blip r:embed="rId2"/>
          <a:stretch>
            <a:fillRect/>
          </a:stretch>
        </p:blipFill>
        <p:spPr>
          <a:xfrm>
            <a:off x="3031231" y="142186"/>
            <a:ext cx="5966977" cy="1249788"/>
          </a:xfrm>
          <a:prstGeom prst="rect">
            <a:avLst/>
          </a:prstGeom>
        </p:spPr>
      </p:pic>
      <p:pic>
        <p:nvPicPr>
          <p:cNvPr id="3" name="Picture 2">
            <a:extLst>
              <a:ext uri="{FF2B5EF4-FFF2-40B4-BE49-F238E27FC236}">
                <a16:creationId xmlns:a16="http://schemas.microsoft.com/office/drawing/2014/main" id="{40670E05-CB68-479F-97BA-284CCBF6D561}"/>
              </a:ext>
            </a:extLst>
          </p:cNvPr>
          <p:cNvPicPr>
            <a:picLocks noChangeAspect="1"/>
          </p:cNvPicPr>
          <p:nvPr/>
        </p:nvPicPr>
        <p:blipFill>
          <a:blip r:embed="rId3"/>
          <a:stretch>
            <a:fillRect/>
          </a:stretch>
        </p:blipFill>
        <p:spPr>
          <a:xfrm>
            <a:off x="2741781" y="1503572"/>
            <a:ext cx="6206400" cy="3462225"/>
          </a:xfrm>
          <a:prstGeom prst="rect">
            <a:avLst/>
          </a:prstGeom>
        </p:spPr>
      </p:pic>
      <p:sp>
        <p:nvSpPr>
          <p:cNvPr id="4" name="TextBox 3">
            <a:extLst>
              <a:ext uri="{FF2B5EF4-FFF2-40B4-BE49-F238E27FC236}">
                <a16:creationId xmlns:a16="http://schemas.microsoft.com/office/drawing/2014/main" id="{41287BA7-B49F-44AA-B8F4-4376E6AC02DE}"/>
              </a:ext>
            </a:extLst>
          </p:cNvPr>
          <p:cNvSpPr txBox="1"/>
          <p:nvPr/>
        </p:nvSpPr>
        <p:spPr>
          <a:xfrm>
            <a:off x="1117600" y="5222240"/>
            <a:ext cx="5567614" cy="1384995"/>
          </a:xfrm>
          <a:prstGeom prst="rect">
            <a:avLst/>
          </a:prstGeom>
          <a:noFill/>
        </p:spPr>
        <p:txBody>
          <a:bodyPr wrap="none" rtlCol="0">
            <a:spAutoFit/>
          </a:bodyPr>
          <a:lstStyle/>
          <a:p>
            <a:r>
              <a:rPr lang="en-US" sz="1200" dirty="0">
                <a:effectLst/>
              </a:rPr>
              <a:t>In the lab, you will: </a:t>
            </a:r>
          </a:p>
          <a:p>
            <a:r>
              <a:rPr lang="en-US" sz="1200" dirty="0">
                <a:effectLst/>
              </a:rPr>
              <a:t>• Create an IAM Policy and Role to give specific access to Lambda. </a:t>
            </a:r>
          </a:p>
          <a:p>
            <a:r>
              <a:rPr lang="en-US" sz="1200" dirty="0">
                <a:effectLst/>
              </a:rPr>
              <a:t>• Create a Cognito User Pool to authenticate users and control access to API Gateway. </a:t>
            </a:r>
          </a:p>
          <a:p>
            <a:r>
              <a:rPr lang="en-US" sz="1200" dirty="0">
                <a:effectLst/>
              </a:rPr>
              <a:t>• Host a Static Website in an S3 bucket. </a:t>
            </a:r>
          </a:p>
          <a:p>
            <a:r>
              <a:rPr lang="en-US" sz="1200" dirty="0">
                <a:effectLst/>
              </a:rPr>
              <a:t>• Create Lambda functions to perform CRUD operations on a DynamoDB table.</a:t>
            </a:r>
          </a:p>
          <a:p>
            <a:r>
              <a:rPr lang="en-US" sz="1200" dirty="0">
                <a:effectLst/>
              </a:rPr>
              <a:t> • Create a Restful API on API Gateway to front Lambda functions. </a:t>
            </a:r>
          </a:p>
          <a:p>
            <a:r>
              <a:rPr lang="en-US" sz="1200" dirty="0">
                <a:effectLst/>
              </a:rPr>
              <a:t>• Access the Polly service through API</a:t>
            </a:r>
          </a:p>
        </p:txBody>
      </p:sp>
      <p:pic>
        <p:nvPicPr>
          <p:cNvPr id="5" name="Picture 4">
            <a:extLst>
              <a:ext uri="{FF2B5EF4-FFF2-40B4-BE49-F238E27FC236}">
                <a16:creationId xmlns:a16="http://schemas.microsoft.com/office/drawing/2014/main" id="{9C751EE1-B0AE-473B-8438-E51C7228EB19}"/>
              </a:ext>
            </a:extLst>
          </p:cNvPr>
          <p:cNvPicPr>
            <a:picLocks noChangeAspect="1"/>
          </p:cNvPicPr>
          <p:nvPr/>
        </p:nvPicPr>
        <p:blipFill>
          <a:blip r:embed="rId4"/>
          <a:stretch>
            <a:fillRect/>
          </a:stretch>
        </p:blipFill>
        <p:spPr>
          <a:xfrm>
            <a:off x="9154160" y="4898294"/>
            <a:ext cx="2828493" cy="1719101"/>
          </a:xfrm>
          <a:prstGeom prst="rect">
            <a:avLst/>
          </a:prstGeom>
        </p:spPr>
      </p:pic>
    </p:spTree>
    <p:extLst>
      <p:ext uri="{BB962C8B-B14F-4D97-AF65-F5344CB8AC3E}">
        <p14:creationId xmlns:p14="http://schemas.microsoft.com/office/powerpoint/2010/main" val="3646814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47CB37-BFF3-4817-A678-62E8BC1E2AAB}"/>
              </a:ext>
            </a:extLst>
          </p:cNvPr>
          <p:cNvPicPr>
            <a:picLocks noChangeAspect="1"/>
          </p:cNvPicPr>
          <p:nvPr/>
        </p:nvPicPr>
        <p:blipFill>
          <a:blip r:embed="rId2"/>
          <a:stretch>
            <a:fillRect/>
          </a:stretch>
        </p:blipFill>
        <p:spPr>
          <a:xfrm>
            <a:off x="3299217" y="2666934"/>
            <a:ext cx="5593565" cy="1524132"/>
          </a:xfrm>
          <a:prstGeom prst="rect">
            <a:avLst/>
          </a:prstGeom>
        </p:spPr>
      </p:pic>
    </p:spTree>
    <p:extLst>
      <p:ext uri="{BB962C8B-B14F-4D97-AF65-F5344CB8AC3E}">
        <p14:creationId xmlns:p14="http://schemas.microsoft.com/office/powerpoint/2010/main" val="378509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CAB4D-1DDA-4A62-AB3C-FE53AB6CFE34}"/>
              </a:ext>
            </a:extLst>
          </p:cNvPr>
          <p:cNvPicPr>
            <a:picLocks noChangeAspect="1"/>
          </p:cNvPicPr>
          <p:nvPr/>
        </p:nvPicPr>
        <p:blipFill>
          <a:blip r:embed="rId2"/>
          <a:stretch>
            <a:fillRect/>
          </a:stretch>
        </p:blipFill>
        <p:spPr>
          <a:xfrm>
            <a:off x="1656986" y="0"/>
            <a:ext cx="8390347" cy="4839119"/>
          </a:xfrm>
          <a:prstGeom prst="rect">
            <a:avLst/>
          </a:prstGeom>
        </p:spPr>
      </p:pic>
      <p:sp>
        <p:nvSpPr>
          <p:cNvPr id="3" name="TextBox 2">
            <a:extLst>
              <a:ext uri="{FF2B5EF4-FFF2-40B4-BE49-F238E27FC236}">
                <a16:creationId xmlns:a16="http://schemas.microsoft.com/office/drawing/2014/main" id="{B4D95B94-18F8-48ED-8A7F-36335F1E49BA}"/>
              </a:ext>
            </a:extLst>
          </p:cNvPr>
          <p:cNvSpPr txBox="1"/>
          <p:nvPr/>
        </p:nvSpPr>
        <p:spPr>
          <a:xfrm>
            <a:off x="314960" y="5080000"/>
            <a:ext cx="11817081" cy="1569660"/>
          </a:xfrm>
          <a:prstGeom prst="rect">
            <a:avLst/>
          </a:prstGeom>
          <a:noFill/>
        </p:spPr>
        <p:txBody>
          <a:bodyPr wrap="none" rtlCol="0">
            <a:spAutoFit/>
          </a:bodyPr>
          <a:lstStyle/>
          <a:p>
            <a:r>
              <a:rPr lang="en-US" sz="1200" dirty="0">
                <a:effectLst/>
              </a:rPr>
              <a:t>Under a DevOps model, development and operations are no longer siloed. </a:t>
            </a:r>
          </a:p>
          <a:p>
            <a:r>
              <a:rPr lang="en-US" sz="1200" dirty="0">
                <a:effectLst/>
              </a:rPr>
              <a:t>Sometimes, these two functions are merged into a single team where engineers work across the entire application lifecycle, from development and test to deployment to operations,</a:t>
            </a:r>
          </a:p>
          <a:p>
            <a:r>
              <a:rPr lang="en-US" sz="1200" dirty="0">
                <a:effectLst/>
              </a:rPr>
              <a:t> and develop a range of skills not limited to a single function. Quality assurance and security teams may also become more tightly integrated with development and operations throughout</a:t>
            </a:r>
          </a:p>
          <a:p>
            <a:r>
              <a:rPr lang="en-US" sz="1200" dirty="0">
                <a:effectLst/>
              </a:rPr>
              <a:t> the application lifecycle.</a:t>
            </a:r>
          </a:p>
          <a:p>
            <a:endParaRPr lang="en-US" sz="1200" dirty="0"/>
          </a:p>
          <a:p>
            <a:r>
              <a:rPr lang="en-US" sz="1200" dirty="0">
                <a:effectLst/>
              </a:rPr>
              <a:t>The speed enables organizations to better serve their customers and compete more effectively in the market.</a:t>
            </a:r>
          </a:p>
          <a:p>
            <a:r>
              <a:rPr lang="en-US" sz="1200" dirty="0">
                <a:effectLst/>
              </a:rPr>
              <a:t>Good DevOps practices encourage software development engineers and operations professionals to work better together. </a:t>
            </a:r>
          </a:p>
          <a:p>
            <a:r>
              <a:rPr lang="en-US" sz="1200" dirty="0">
                <a:effectLst/>
              </a:rPr>
              <a:t>This results in closer collaboration and communication, leading to shorter time to market, better code quality and maintenance, and more reliable release</a:t>
            </a:r>
          </a:p>
        </p:txBody>
      </p:sp>
    </p:spTree>
    <p:extLst>
      <p:ext uri="{BB962C8B-B14F-4D97-AF65-F5344CB8AC3E}">
        <p14:creationId xmlns:p14="http://schemas.microsoft.com/office/powerpoint/2010/main" val="470308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5085A-E927-4C0B-87C0-40CEE13440D5}"/>
              </a:ext>
            </a:extLst>
          </p:cNvPr>
          <p:cNvPicPr>
            <a:picLocks noChangeAspect="1"/>
          </p:cNvPicPr>
          <p:nvPr/>
        </p:nvPicPr>
        <p:blipFill>
          <a:blip r:embed="rId2"/>
          <a:stretch>
            <a:fillRect/>
          </a:stretch>
        </p:blipFill>
        <p:spPr>
          <a:xfrm>
            <a:off x="3352799" y="243637"/>
            <a:ext cx="6779629" cy="3820363"/>
          </a:xfrm>
          <a:prstGeom prst="rect">
            <a:avLst/>
          </a:prstGeom>
        </p:spPr>
      </p:pic>
      <p:sp>
        <p:nvSpPr>
          <p:cNvPr id="3" name="TextBox 2">
            <a:extLst>
              <a:ext uri="{FF2B5EF4-FFF2-40B4-BE49-F238E27FC236}">
                <a16:creationId xmlns:a16="http://schemas.microsoft.com/office/drawing/2014/main" id="{8A38D074-946F-482D-A860-496D4189794C}"/>
              </a:ext>
            </a:extLst>
          </p:cNvPr>
          <p:cNvSpPr txBox="1"/>
          <p:nvPr/>
        </p:nvSpPr>
        <p:spPr>
          <a:xfrm>
            <a:off x="240780" y="4064000"/>
            <a:ext cx="11951220" cy="3046988"/>
          </a:xfrm>
          <a:prstGeom prst="rect">
            <a:avLst/>
          </a:prstGeom>
          <a:noFill/>
        </p:spPr>
        <p:txBody>
          <a:bodyPr wrap="none" rtlCol="0">
            <a:spAutoFit/>
          </a:bodyPr>
          <a:lstStyle/>
          <a:p>
            <a:r>
              <a:rPr lang="en-US" sz="1200" dirty="0">
                <a:effectLst/>
              </a:rPr>
              <a:t>Nearly all release processes can be simplified down to five stages – source, build, test, production, and monitor. </a:t>
            </a:r>
          </a:p>
          <a:p>
            <a:r>
              <a:rPr lang="en-US" sz="1200" dirty="0">
                <a:effectLst/>
              </a:rPr>
              <a:t>Each phase of the process provides increase confidence that the code being made available to customers will work in the way that was intended. </a:t>
            </a:r>
          </a:p>
          <a:p>
            <a:r>
              <a:rPr lang="en-US" sz="1200" dirty="0">
                <a:effectLst/>
              </a:rPr>
              <a:t>• During the source phase, developers check changes into a source code repository. Many teams require peer feedback on code changes before shipping code into production. </a:t>
            </a:r>
          </a:p>
          <a:p>
            <a:r>
              <a:rPr lang="en-US" sz="1200" dirty="0">
                <a:effectLst/>
              </a:rPr>
              <a:t>   Some teams use code reviews to provide peer feedback on the quality of code change. Others use pair programming as a way to provide real time peer feedback. </a:t>
            </a:r>
          </a:p>
          <a:p>
            <a:r>
              <a:rPr lang="en-US" sz="1200" dirty="0">
                <a:effectLst/>
              </a:rPr>
              <a:t>• During the Build phase an application’s source code is built and the quality of the code is tested on the build machine. </a:t>
            </a:r>
          </a:p>
          <a:p>
            <a:r>
              <a:rPr lang="en-US" sz="1200" dirty="0">
                <a:effectLst/>
              </a:rPr>
              <a:t>The most common type of quality check are automated tests that do not require a server in order to execute and can be initiated from a test harness. </a:t>
            </a:r>
          </a:p>
          <a:p>
            <a:r>
              <a:rPr lang="en-US" sz="1200" dirty="0">
                <a:effectLst/>
              </a:rPr>
              <a:t>  Some teams extend their quality tests to include code metrics and style checks. There is an opportunity for automation any time a human is needed to make a decision on the code. </a:t>
            </a:r>
          </a:p>
          <a:p>
            <a:r>
              <a:rPr lang="en-US" sz="1200" dirty="0">
                <a:effectLst/>
              </a:rPr>
              <a:t>• The goal of the test phase is to perform tests that cannot be done on during the build phase and require the software to be deployed to a production like stages. </a:t>
            </a:r>
          </a:p>
          <a:p>
            <a:r>
              <a:rPr lang="en-US" sz="1200" dirty="0">
                <a:effectLst/>
              </a:rPr>
              <a:t>Often these tests include testing integration with other live systems, load testing, UI testing and penetration testing. At Amazon we have many different pre-production stages we deploy to. </a:t>
            </a:r>
          </a:p>
          <a:p>
            <a:r>
              <a:rPr lang="en-US" sz="1200" dirty="0">
                <a:effectLst/>
              </a:rPr>
              <a:t>A common pattern is for engineers to deploy builds to a personal development stage where an engineer can poke and prod their software running in a mini prod like stage </a:t>
            </a:r>
          </a:p>
          <a:p>
            <a:r>
              <a:rPr lang="en-US" sz="1200" dirty="0">
                <a:effectLst/>
              </a:rPr>
              <a:t>to check that their automated tests are working correctly. </a:t>
            </a:r>
          </a:p>
          <a:p>
            <a:r>
              <a:rPr lang="en-US" sz="1200" dirty="0">
                <a:effectLst/>
              </a:rPr>
              <a:t>Teams deploy to pre-production stages where their application interacts with other systems to ensure that the newly changed software work in an integrated environment. </a:t>
            </a:r>
          </a:p>
          <a:p>
            <a:r>
              <a:rPr lang="en-US" sz="1200" dirty="0">
                <a:effectLst/>
              </a:rPr>
              <a:t>• Finally code gets deployed to production. Different teams have different deployment strategies though we all share a goal of reducing risk when deploying new changes and minimizing </a:t>
            </a:r>
          </a:p>
          <a:p>
            <a:r>
              <a:rPr lang="en-US" sz="1200" dirty="0">
                <a:effectLst/>
              </a:rPr>
              <a:t>the impact if a bad change does get out to production. </a:t>
            </a:r>
          </a:p>
          <a:p>
            <a:r>
              <a:rPr lang="en-US" sz="1200" dirty="0">
                <a:effectLst/>
              </a:rPr>
              <a:t>• You then need to monitor in production to determine any issues that you may encounter. Each of these steps can be automated without the entire release process being automated</a:t>
            </a:r>
          </a:p>
          <a:p>
            <a:endParaRPr lang="en-US" sz="1200" dirty="0">
              <a:effectLst/>
            </a:endParaRPr>
          </a:p>
        </p:txBody>
      </p:sp>
    </p:spTree>
    <p:extLst>
      <p:ext uri="{BB962C8B-B14F-4D97-AF65-F5344CB8AC3E}">
        <p14:creationId xmlns:p14="http://schemas.microsoft.com/office/powerpoint/2010/main" val="204127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01B91-464B-495E-93CF-C9BF25CCA167}"/>
              </a:ext>
            </a:extLst>
          </p:cNvPr>
          <p:cNvPicPr>
            <a:picLocks noChangeAspect="1"/>
          </p:cNvPicPr>
          <p:nvPr/>
        </p:nvPicPr>
        <p:blipFill>
          <a:blip r:embed="rId2"/>
          <a:stretch>
            <a:fillRect/>
          </a:stretch>
        </p:blipFill>
        <p:spPr>
          <a:xfrm>
            <a:off x="3769360" y="-111759"/>
            <a:ext cx="5615031" cy="3215182"/>
          </a:xfrm>
          <a:prstGeom prst="rect">
            <a:avLst/>
          </a:prstGeom>
        </p:spPr>
      </p:pic>
      <p:sp>
        <p:nvSpPr>
          <p:cNvPr id="3" name="TextBox 2">
            <a:extLst>
              <a:ext uri="{FF2B5EF4-FFF2-40B4-BE49-F238E27FC236}">
                <a16:creationId xmlns:a16="http://schemas.microsoft.com/office/drawing/2014/main" id="{DA060A47-CA7F-46D9-B9E9-BA1D55559EBE}"/>
              </a:ext>
            </a:extLst>
          </p:cNvPr>
          <p:cNvSpPr txBox="1"/>
          <p:nvPr/>
        </p:nvSpPr>
        <p:spPr>
          <a:xfrm>
            <a:off x="375920" y="2986822"/>
            <a:ext cx="11682685" cy="4154984"/>
          </a:xfrm>
          <a:prstGeom prst="rect">
            <a:avLst/>
          </a:prstGeom>
          <a:noFill/>
        </p:spPr>
        <p:txBody>
          <a:bodyPr wrap="none" rtlCol="0">
            <a:spAutoFit/>
          </a:bodyPr>
          <a:lstStyle/>
          <a:p>
            <a:r>
              <a:rPr lang="en-US" sz="1200" b="1" dirty="0">
                <a:effectLst/>
              </a:rPr>
              <a:t>Continuous Integration </a:t>
            </a:r>
          </a:p>
          <a:p>
            <a:r>
              <a:rPr lang="en-US" sz="1200" dirty="0">
                <a:effectLst/>
              </a:rPr>
              <a:t>Continuous Integration is the practice of checking in your code to the continuously and verifying each change with an automated build and test process. </a:t>
            </a:r>
          </a:p>
          <a:p>
            <a:r>
              <a:rPr lang="en-US" sz="1200" dirty="0">
                <a:effectLst/>
              </a:rPr>
              <a:t>Over the past 10 years Continuous Integration has gained popularity in the software community. </a:t>
            </a:r>
          </a:p>
          <a:p>
            <a:r>
              <a:rPr lang="en-US" sz="1200" dirty="0">
                <a:effectLst/>
              </a:rPr>
              <a:t>In the past developers were working in isolation for an extended period of time and only attempting to merge their changes into the mainline of their code once their feature </a:t>
            </a:r>
          </a:p>
          <a:p>
            <a:r>
              <a:rPr lang="en-US" sz="1200" dirty="0">
                <a:effectLst/>
              </a:rPr>
              <a:t>was completed. Batching up changes to merge back into the mainline made not only merging the business logic hard, but it also made merging the test logic difficult. </a:t>
            </a:r>
          </a:p>
          <a:p>
            <a:r>
              <a:rPr lang="en-US" sz="1200" dirty="0">
                <a:effectLst/>
              </a:rPr>
              <a:t>Continuous Integration practices have made teams more productive and allowed them to develop new features faster. </a:t>
            </a:r>
          </a:p>
          <a:p>
            <a:r>
              <a:rPr lang="en-US" sz="1200" dirty="0">
                <a:effectLst/>
              </a:rPr>
              <a:t>Continuous Integration requires teams to write automated tests which, as we learned, improve the quality of the software being released and reduce the time it takes to validate</a:t>
            </a:r>
          </a:p>
          <a:p>
            <a:r>
              <a:rPr lang="en-US" sz="1200" dirty="0">
                <a:effectLst/>
              </a:rPr>
              <a:t> that the new version of the software is good. There are different definitions of Continuous Integration, but the one we hear from our customers is that CI stops at the build stage. </a:t>
            </a:r>
          </a:p>
          <a:p>
            <a:endParaRPr lang="en-US" sz="1200" dirty="0"/>
          </a:p>
          <a:p>
            <a:r>
              <a:rPr lang="en-US" sz="1200" b="1" dirty="0">
                <a:effectLst/>
              </a:rPr>
              <a:t>Continuous Delivery </a:t>
            </a:r>
          </a:p>
          <a:p>
            <a:r>
              <a:rPr lang="en-US" sz="1200" dirty="0">
                <a:effectLst/>
              </a:rPr>
              <a:t>Continuous Delivery extends Continuous Integration to include testing out to production-like stages and running verification testing against those deployments. </a:t>
            </a:r>
          </a:p>
          <a:p>
            <a:r>
              <a:rPr lang="en-US" sz="1200" dirty="0">
                <a:effectLst/>
              </a:rPr>
              <a:t>Continuous Delivery may extend all the way to a production deployment, but they have some form of manual intervention between a code check-in and when that code is available</a:t>
            </a:r>
          </a:p>
          <a:p>
            <a:r>
              <a:rPr lang="en-US" sz="1200" dirty="0">
                <a:effectLst/>
              </a:rPr>
              <a:t> for customers to use.</a:t>
            </a:r>
          </a:p>
          <a:p>
            <a:endParaRPr lang="en-US" sz="1200" dirty="0"/>
          </a:p>
          <a:p>
            <a:r>
              <a:rPr lang="en-US" sz="1200" dirty="0">
                <a:effectLst/>
              </a:rPr>
              <a:t> Continuous Delivery is a big step forward over Continuous Integration allowing teams to be gain a greater level of certainty that their software will work in production. </a:t>
            </a:r>
          </a:p>
          <a:p>
            <a:endParaRPr lang="en-US" sz="1200" dirty="0"/>
          </a:p>
          <a:p>
            <a:r>
              <a:rPr lang="en-US" sz="1200" dirty="0">
                <a:effectLst/>
              </a:rPr>
              <a:t>Continuous Deployment </a:t>
            </a:r>
          </a:p>
          <a:p>
            <a:r>
              <a:rPr lang="en-US" sz="1200" dirty="0">
                <a:effectLst/>
              </a:rPr>
              <a:t>Continuous Deployment extends continuous delivery and is the automated release of software to customers from check in through to production without human intervention. </a:t>
            </a:r>
          </a:p>
          <a:p>
            <a:r>
              <a:rPr lang="en-US" sz="1200" dirty="0">
                <a:effectLst/>
              </a:rPr>
              <a:t>Many of the teams at Amazon have reached a state of continuous deployment. </a:t>
            </a:r>
          </a:p>
          <a:p>
            <a:r>
              <a:rPr lang="en-US" sz="1200" dirty="0">
                <a:effectLst/>
              </a:rPr>
              <a:t>Continuous Deployment reduces the time for your customers to get value from the code your team has just written, with the team getting faster feedback on the changes you’ve made. </a:t>
            </a:r>
          </a:p>
          <a:p>
            <a:r>
              <a:rPr lang="en-US" sz="1200" dirty="0">
                <a:effectLst/>
              </a:rPr>
              <a:t>This fast customer feedback loop allow you to iterate quickly, allowing you to deliver more valuable software to your customers, quicker</a:t>
            </a:r>
          </a:p>
          <a:p>
            <a:endParaRPr lang="en-US" sz="1200" dirty="0">
              <a:effectLst/>
            </a:endParaRPr>
          </a:p>
        </p:txBody>
      </p:sp>
    </p:spTree>
    <p:extLst>
      <p:ext uri="{BB962C8B-B14F-4D97-AF65-F5344CB8AC3E}">
        <p14:creationId xmlns:p14="http://schemas.microsoft.com/office/powerpoint/2010/main" val="54020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9D56CF-6F79-48DF-A5FE-51F84CF9C3A3}"/>
              </a:ext>
            </a:extLst>
          </p:cNvPr>
          <p:cNvPicPr>
            <a:picLocks noChangeAspect="1"/>
          </p:cNvPicPr>
          <p:nvPr/>
        </p:nvPicPr>
        <p:blipFill>
          <a:blip r:embed="rId2"/>
          <a:stretch>
            <a:fillRect/>
          </a:stretch>
        </p:blipFill>
        <p:spPr>
          <a:xfrm>
            <a:off x="2956560" y="0"/>
            <a:ext cx="7833360" cy="4501523"/>
          </a:xfrm>
          <a:prstGeom prst="rect">
            <a:avLst/>
          </a:prstGeom>
        </p:spPr>
      </p:pic>
    </p:spTree>
    <p:extLst>
      <p:ext uri="{BB962C8B-B14F-4D97-AF65-F5344CB8AC3E}">
        <p14:creationId xmlns:p14="http://schemas.microsoft.com/office/powerpoint/2010/main" val="2038079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A294B-80FF-485C-B863-6A16DAC25BFB}"/>
              </a:ext>
            </a:extLst>
          </p:cNvPr>
          <p:cNvSpPr txBox="1"/>
          <p:nvPr/>
        </p:nvSpPr>
        <p:spPr>
          <a:xfrm>
            <a:off x="348785" y="2326640"/>
            <a:ext cx="11494429" cy="4801314"/>
          </a:xfrm>
          <a:prstGeom prst="rect">
            <a:avLst/>
          </a:prstGeom>
          <a:noFill/>
        </p:spPr>
        <p:txBody>
          <a:bodyPr wrap="none" rtlCol="0">
            <a:spAutoFit/>
          </a:bodyPr>
          <a:lstStyle/>
          <a:p>
            <a:r>
              <a:rPr lang="en-US" sz="1200" dirty="0">
                <a:effectLst/>
              </a:rPr>
              <a:t>Continuous integration helps developers verify the continued quality of their code base. </a:t>
            </a:r>
          </a:p>
          <a:p>
            <a:r>
              <a:rPr lang="en-US" sz="1200" dirty="0">
                <a:effectLst/>
              </a:rPr>
              <a:t>Continuous delivery verifies the suitability of a build for release to production; if a build passes, it can be released immediately. Successful continuous integration </a:t>
            </a:r>
          </a:p>
          <a:p>
            <a:r>
              <a:rPr lang="en-US" sz="1200" dirty="0">
                <a:effectLst/>
              </a:rPr>
              <a:t>enables successful continuous delivery and deployment. </a:t>
            </a:r>
          </a:p>
          <a:p>
            <a:endParaRPr lang="en-US" sz="1200" dirty="0"/>
          </a:p>
          <a:p>
            <a:r>
              <a:rPr lang="en-US" sz="1200" b="1" dirty="0">
                <a:effectLst/>
              </a:rPr>
              <a:t>Architecture for Cloud Continuous Integration </a:t>
            </a:r>
          </a:p>
          <a:p>
            <a:pPr marL="228600" indent="-228600">
              <a:buAutoNum type="arabicPeriod"/>
            </a:pPr>
            <a:r>
              <a:rPr lang="en-US" sz="1200" dirty="0">
                <a:effectLst/>
              </a:rPr>
              <a:t>Developer commits changes to the central repo. Pre-commit hooks should run and verify that the code meets specified requirements. </a:t>
            </a:r>
          </a:p>
          <a:p>
            <a:pPr marL="228600" indent="-228600">
              <a:buAutoNum type="arabicPeriod"/>
            </a:pPr>
            <a:r>
              <a:rPr lang="en-US" sz="1200" dirty="0">
                <a:effectLst/>
              </a:rPr>
              <a:t>2. A CI server pulls the changes from the central repo and builds the code. </a:t>
            </a:r>
          </a:p>
          <a:p>
            <a:pPr marL="228600" indent="-228600">
              <a:buAutoNum type="arabicPeriod"/>
            </a:pPr>
            <a:r>
              <a:rPr lang="en-US" sz="1200" dirty="0">
                <a:effectLst/>
              </a:rPr>
              <a:t>3. The CI server runs all required tests against the new branch or mainline change. </a:t>
            </a:r>
          </a:p>
          <a:p>
            <a:pPr marL="228600" indent="-228600">
              <a:buAutoNum type="arabicPeriod"/>
            </a:pPr>
            <a:r>
              <a:rPr lang="en-US" sz="1200" dirty="0">
                <a:effectLst/>
              </a:rPr>
              <a:t>4. The CI server returns a report to developer and stops the build job if a failure occurs.</a:t>
            </a:r>
          </a:p>
          <a:p>
            <a:r>
              <a:rPr lang="en-US" sz="1200" dirty="0">
                <a:effectLst/>
              </a:rPr>
              <a:t>        Note Reports should also be stored in a log somewhere that is accessible to all stakeholders </a:t>
            </a:r>
          </a:p>
          <a:p>
            <a:r>
              <a:rPr lang="en-US" sz="1200" dirty="0">
                <a:effectLst/>
              </a:rPr>
              <a:t>5. If the changes pass the required tests, the CI server builds the artifacts. </a:t>
            </a:r>
          </a:p>
          <a:p>
            <a:r>
              <a:rPr lang="en-US" sz="1200" dirty="0">
                <a:effectLst/>
              </a:rPr>
              <a:t>6. The CI server pushes artifacts to the package builder. </a:t>
            </a:r>
          </a:p>
          <a:p>
            <a:r>
              <a:rPr lang="en-US" sz="1200" dirty="0">
                <a:effectLst/>
              </a:rPr>
              <a:t>7. The package builder gets configuration information from the version control system.</a:t>
            </a:r>
          </a:p>
          <a:p>
            <a:r>
              <a:rPr lang="en-US" sz="1200" dirty="0">
                <a:effectLst/>
              </a:rPr>
              <a:t> 8. The package builder uses the configuration information and the artifacts to build the specified packages (gem, .deb, rpms..). </a:t>
            </a:r>
          </a:p>
          <a:p>
            <a:r>
              <a:rPr lang="en-US" sz="1200" dirty="0">
                <a:effectLst/>
              </a:rPr>
              <a:t>9. The packages are stored in a repository. </a:t>
            </a:r>
          </a:p>
          <a:p>
            <a:r>
              <a:rPr lang="en-US" sz="1200" dirty="0">
                <a:effectLst/>
              </a:rPr>
              <a:t>10. The repo uses a post-receive hook to deploy specific packages to staging.</a:t>
            </a:r>
          </a:p>
          <a:p>
            <a:r>
              <a:rPr lang="en-US" sz="1200" dirty="0">
                <a:effectLst/>
              </a:rPr>
              <a:t> This is, of course, not a required workflow; this is merely one example of how you could configure a continuous integration system if it suited your development process. </a:t>
            </a:r>
          </a:p>
          <a:p>
            <a:endParaRPr lang="en-US" sz="1200" dirty="0">
              <a:effectLst/>
            </a:endParaRPr>
          </a:p>
          <a:p>
            <a:r>
              <a:rPr lang="en-US" sz="1200" dirty="0">
                <a:effectLst/>
              </a:rPr>
              <a:t>If a broken build makes it through your tests but is discovered later, prevent any further changes or pulls from your mainline until the problem is fixed; otherwise, </a:t>
            </a:r>
          </a:p>
          <a:p>
            <a:r>
              <a:rPr lang="en-US" sz="1200" dirty="0">
                <a:effectLst/>
              </a:rPr>
              <a:t>the problem will appear in subsequent work by other developers. Additionally, you can add another test to prevent these bugs from making it into the mainline in the future.</a:t>
            </a:r>
          </a:p>
          <a:p>
            <a:r>
              <a:rPr lang="en-US" sz="1200" dirty="0">
                <a:effectLst/>
              </a:rPr>
              <a:t> </a:t>
            </a:r>
          </a:p>
          <a:p>
            <a:r>
              <a:rPr lang="en-US" sz="1200" dirty="0">
                <a:effectLst/>
              </a:rPr>
              <a:t>Do not fear rollbacks. Errors will happen, mistakes will be made, and the benefit of employing version control systems is that when appropriate, you can always revert to a previously </a:t>
            </a:r>
          </a:p>
          <a:p>
            <a:r>
              <a:rPr lang="en-US" sz="1200" dirty="0">
                <a:effectLst/>
              </a:rPr>
              <a:t>working state and save yourself the time and effort of trying to debug</a:t>
            </a:r>
          </a:p>
          <a:p>
            <a:endParaRPr lang="en-US" sz="1200" dirty="0">
              <a:effectLst/>
            </a:endParaRPr>
          </a:p>
          <a:p>
            <a:endParaRPr lang="en-US" dirty="0"/>
          </a:p>
        </p:txBody>
      </p:sp>
    </p:spTree>
    <p:extLst>
      <p:ext uri="{BB962C8B-B14F-4D97-AF65-F5344CB8AC3E}">
        <p14:creationId xmlns:p14="http://schemas.microsoft.com/office/powerpoint/2010/main" val="336144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292CAA-0DD8-491C-8989-CC361B5E1034}"/>
              </a:ext>
            </a:extLst>
          </p:cNvPr>
          <p:cNvPicPr>
            <a:picLocks noChangeAspect="1"/>
          </p:cNvPicPr>
          <p:nvPr/>
        </p:nvPicPr>
        <p:blipFill>
          <a:blip r:embed="rId2"/>
          <a:stretch>
            <a:fillRect/>
          </a:stretch>
        </p:blipFill>
        <p:spPr>
          <a:xfrm>
            <a:off x="1908447" y="185212"/>
            <a:ext cx="8375106" cy="4801016"/>
          </a:xfrm>
          <a:prstGeom prst="rect">
            <a:avLst/>
          </a:prstGeom>
        </p:spPr>
      </p:pic>
      <p:sp>
        <p:nvSpPr>
          <p:cNvPr id="3" name="TextBox 2">
            <a:extLst>
              <a:ext uri="{FF2B5EF4-FFF2-40B4-BE49-F238E27FC236}">
                <a16:creationId xmlns:a16="http://schemas.microsoft.com/office/drawing/2014/main" id="{3BCCA72F-065A-417E-BA14-B2A5A002009F}"/>
              </a:ext>
            </a:extLst>
          </p:cNvPr>
          <p:cNvSpPr txBox="1"/>
          <p:nvPr/>
        </p:nvSpPr>
        <p:spPr>
          <a:xfrm>
            <a:off x="284480" y="5283200"/>
            <a:ext cx="9829486" cy="1569660"/>
          </a:xfrm>
          <a:prstGeom prst="rect">
            <a:avLst/>
          </a:prstGeom>
          <a:noFill/>
        </p:spPr>
        <p:txBody>
          <a:bodyPr wrap="none" rtlCol="0">
            <a:spAutoFit/>
          </a:bodyPr>
          <a:lstStyle/>
          <a:p>
            <a:r>
              <a:rPr lang="en-US" sz="1200" dirty="0">
                <a:effectLst/>
              </a:rPr>
              <a:t>There are two key questions. First, how do you provision all of this infrastructure? </a:t>
            </a:r>
          </a:p>
          <a:p>
            <a:r>
              <a:rPr lang="en-US" sz="1200" dirty="0">
                <a:effectLst/>
              </a:rPr>
              <a:t>Second, how do you provision it so that what runs in your production environments matches what runs in your dev, test, and staging environments? </a:t>
            </a:r>
          </a:p>
          <a:p>
            <a:endParaRPr lang="en-US" sz="1200" dirty="0"/>
          </a:p>
          <a:p>
            <a:r>
              <a:rPr lang="en-US" sz="1200" dirty="0">
                <a:effectLst/>
              </a:rPr>
              <a:t>As you've seen in this course, nearly everything that you can create in AWS through the Management Console can be created by using a programmatic SDK</a:t>
            </a:r>
          </a:p>
          <a:p>
            <a:r>
              <a:rPr lang="en-US" sz="1200" dirty="0">
                <a:effectLst/>
              </a:rPr>
              <a:t> or the AWS Command Line Interface (CLI). You can leverage this capability to define your infrastructure as a series of scripts or other code artifacts. </a:t>
            </a:r>
          </a:p>
          <a:p>
            <a:r>
              <a:rPr lang="en-US" sz="1200" dirty="0">
                <a:effectLst/>
              </a:rPr>
              <a:t>This enables you to create your infrastructure automatically and in a repeatable fashion. </a:t>
            </a:r>
          </a:p>
          <a:p>
            <a:r>
              <a:rPr lang="en-US" sz="1200" dirty="0">
                <a:effectLst/>
              </a:rPr>
              <a:t>This makes it possible to create multiple environments—dev, test, staging, and production—all from the same codebase. </a:t>
            </a:r>
          </a:p>
          <a:p>
            <a:r>
              <a:rPr lang="en-US" sz="1200" dirty="0">
                <a:effectLst/>
              </a:rPr>
              <a:t>At AWS, we call this capability infrastructure as code.</a:t>
            </a:r>
          </a:p>
        </p:txBody>
      </p:sp>
    </p:spTree>
    <p:extLst>
      <p:ext uri="{BB962C8B-B14F-4D97-AF65-F5344CB8AC3E}">
        <p14:creationId xmlns:p14="http://schemas.microsoft.com/office/powerpoint/2010/main" val="504529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4968</Words>
  <Application>Microsoft Office PowerPoint</Application>
  <PresentationFormat>Widescreen</PresentationFormat>
  <Paragraphs>273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7</cp:revision>
  <dcterms:created xsi:type="dcterms:W3CDTF">2020-07-17T05:48:47Z</dcterms:created>
  <dcterms:modified xsi:type="dcterms:W3CDTF">2020-07-17T13:03:03Z</dcterms:modified>
</cp:coreProperties>
</file>